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7" r:id="rId2"/>
    <p:sldId id="274" r:id="rId3"/>
    <p:sldId id="258" r:id="rId4"/>
    <p:sldId id="266" r:id="rId5"/>
    <p:sldId id="276" r:id="rId6"/>
    <p:sldId id="267" r:id="rId7"/>
    <p:sldId id="268" r:id="rId8"/>
    <p:sldId id="269" r:id="rId9"/>
    <p:sldId id="270" r:id="rId10"/>
    <p:sldId id="272" r:id="rId11"/>
    <p:sldId id="273" r:id="rId12"/>
    <p:sldId id="277" r:id="rId13"/>
  </p:sldIdLst>
  <p:sldSz cx="12192000" cy="6858000"/>
  <p:notesSz cx="6858000" cy="9144000"/>
  <p:defaultTextStyle>
    <a:defPPr>
      <a:defRPr lang="i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695"/>
  </p:normalViewPr>
  <p:slideViewPr>
    <p:cSldViewPr snapToGrid="0">
      <p:cViewPr varScale="1">
        <p:scale>
          <a:sx n="88" d="100"/>
          <a:sy n="88" d="100"/>
        </p:scale>
        <p:origin x="1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0DF35D-3925-7643-9FB7-79789A2A148A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441E7D63-0AFE-014E-9552-CEC5A6C2F082}">
      <dgm:prSet phldrT="[Testo]" custT="1"/>
      <dgm:spPr/>
      <dgm:t>
        <a:bodyPr/>
        <a:lstStyle/>
        <a:p>
          <a:pPr>
            <a:buNone/>
          </a:pPr>
          <a:r>
            <a:rPr lang="it-EE" sz="4200" dirty="0"/>
            <a:t>LANGUAGE</a:t>
          </a:r>
        </a:p>
        <a:p>
          <a:pPr>
            <a:buNone/>
          </a:pPr>
          <a:r>
            <a:rPr lang="it-EE" sz="2400" b="1" dirty="0">
              <a:sym typeface="Wingdings" pitchFamily="2" charset="2"/>
            </a:rPr>
            <a:t>meaningful world-sensing</a:t>
          </a:r>
          <a:r>
            <a:rPr lang="it-EE" sz="2400" dirty="0">
              <a:sym typeface="Wingdings" pitchFamily="2" charset="2"/>
            </a:rPr>
            <a:t> </a:t>
          </a:r>
          <a:br>
            <a:rPr lang="it-EE" sz="4300" dirty="0">
              <a:sym typeface="Wingdings" pitchFamily="2" charset="2"/>
            </a:rPr>
          </a:br>
          <a:endParaRPr lang="it-IT" sz="4300" dirty="0"/>
        </a:p>
      </dgm:t>
    </dgm:pt>
    <dgm:pt modelId="{7E5A1D42-D7EB-1144-805C-195589771C73}" type="parTrans" cxnId="{ACAD6D2D-9508-3C43-98AC-D6AB564E9DA0}">
      <dgm:prSet/>
      <dgm:spPr/>
      <dgm:t>
        <a:bodyPr/>
        <a:lstStyle/>
        <a:p>
          <a:endParaRPr lang="it-IT"/>
        </a:p>
      </dgm:t>
    </dgm:pt>
    <dgm:pt modelId="{3C27B6B8-F63D-CF4D-BA2A-71FFAB0D8BAF}" type="sibTrans" cxnId="{ACAD6D2D-9508-3C43-98AC-D6AB564E9DA0}">
      <dgm:prSet/>
      <dgm:spPr/>
      <dgm:t>
        <a:bodyPr/>
        <a:lstStyle/>
        <a:p>
          <a:endParaRPr lang="it-IT"/>
        </a:p>
      </dgm:t>
    </dgm:pt>
    <dgm:pt modelId="{935E9FBF-548D-FD48-BA6A-9E9F6CF6F484}">
      <dgm:prSet phldrT="[Testo]" custT="1"/>
      <dgm:spPr/>
      <dgm:t>
        <a:bodyPr/>
        <a:lstStyle/>
        <a:p>
          <a:r>
            <a:rPr lang="it-EE" sz="4200" dirty="0">
              <a:sym typeface="Wingdings" pitchFamily="2" charset="2"/>
            </a:rPr>
            <a:t>DIGITAL</a:t>
          </a:r>
          <a:r>
            <a:rPr lang="it-EE" sz="4100" dirty="0">
              <a:sym typeface="Wingdings" pitchFamily="2" charset="2"/>
            </a:rPr>
            <a:t> </a:t>
          </a:r>
        </a:p>
        <a:p>
          <a:r>
            <a:rPr lang="it-EE" sz="2400" b="1" dirty="0">
              <a:sym typeface="Wingdings" pitchFamily="2" charset="2"/>
            </a:rPr>
            <a:t>computable world-sensing</a:t>
          </a:r>
          <a:r>
            <a:rPr lang="it-EE" sz="2400" dirty="0">
              <a:sym typeface="Wingdings" pitchFamily="2" charset="2"/>
            </a:rPr>
            <a:t> </a:t>
          </a:r>
          <a:br>
            <a:rPr lang="it-EE" sz="4100" dirty="0">
              <a:sym typeface="Wingdings" pitchFamily="2" charset="2"/>
            </a:rPr>
          </a:br>
          <a:endParaRPr lang="it-IT" sz="4100" dirty="0"/>
        </a:p>
      </dgm:t>
    </dgm:pt>
    <dgm:pt modelId="{7A97DBC6-3E0D-E045-BBCD-E1B5836ABB75}" type="parTrans" cxnId="{03010C69-8B72-AC4B-BCB3-CBD6478E7EC6}">
      <dgm:prSet/>
      <dgm:spPr/>
      <dgm:t>
        <a:bodyPr/>
        <a:lstStyle/>
        <a:p>
          <a:endParaRPr lang="it-IT"/>
        </a:p>
      </dgm:t>
    </dgm:pt>
    <dgm:pt modelId="{116EBF21-7C7F-4744-91F6-EA7751D8D6A9}" type="sibTrans" cxnId="{03010C69-8B72-AC4B-BCB3-CBD6478E7EC6}">
      <dgm:prSet/>
      <dgm:spPr/>
      <dgm:t>
        <a:bodyPr/>
        <a:lstStyle/>
        <a:p>
          <a:endParaRPr lang="it-IT"/>
        </a:p>
      </dgm:t>
    </dgm:pt>
    <dgm:pt modelId="{BC5DBADC-5897-A74D-A56E-2C8CD6130FF4}" type="pres">
      <dgm:prSet presAssocID="{470DF35D-3925-7643-9FB7-79789A2A148A}" presName="compositeShape" presStyleCnt="0">
        <dgm:presLayoutVars>
          <dgm:chMax val="7"/>
          <dgm:dir/>
          <dgm:resizeHandles val="exact"/>
        </dgm:presLayoutVars>
      </dgm:prSet>
      <dgm:spPr/>
    </dgm:pt>
    <dgm:pt modelId="{D7AC078E-A1FF-9A49-91B6-BF707D2B3740}" type="pres">
      <dgm:prSet presAssocID="{441E7D63-0AFE-014E-9552-CEC5A6C2F082}" presName="circ1" presStyleLbl="vennNode1" presStyleIdx="0" presStyleCnt="2"/>
      <dgm:spPr/>
    </dgm:pt>
    <dgm:pt modelId="{68E99F10-AD95-2349-A431-3A2FEA027535}" type="pres">
      <dgm:prSet presAssocID="{441E7D63-0AFE-014E-9552-CEC5A6C2F08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84B4ABF-592E-4549-89FA-08AFFB5F2FD9}" type="pres">
      <dgm:prSet presAssocID="{935E9FBF-548D-FD48-BA6A-9E9F6CF6F484}" presName="circ2" presStyleLbl="vennNode1" presStyleIdx="1" presStyleCnt="2"/>
      <dgm:spPr/>
    </dgm:pt>
    <dgm:pt modelId="{659DFDC5-0F0D-ED41-AC1E-0C0BB8684E68}" type="pres">
      <dgm:prSet presAssocID="{935E9FBF-548D-FD48-BA6A-9E9F6CF6F48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CAD6D2D-9508-3C43-98AC-D6AB564E9DA0}" srcId="{470DF35D-3925-7643-9FB7-79789A2A148A}" destId="{441E7D63-0AFE-014E-9552-CEC5A6C2F082}" srcOrd="0" destOrd="0" parTransId="{7E5A1D42-D7EB-1144-805C-195589771C73}" sibTransId="{3C27B6B8-F63D-CF4D-BA2A-71FFAB0D8BAF}"/>
    <dgm:cxn modelId="{23AD5638-5F60-9848-8E52-8D6BC936D721}" type="presOf" srcId="{441E7D63-0AFE-014E-9552-CEC5A6C2F082}" destId="{D7AC078E-A1FF-9A49-91B6-BF707D2B3740}" srcOrd="0" destOrd="0" presId="urn:microsoft.com/office/officeart/2005/8/layout/venn1"/>
    <dgm:cxn modelId="{03010C69-8B72-AC4B-BCB3-CBD6478E7EC6}" srcId="{470DF35D-3925-7643-9FB7-79789A2A148A}" destId="{935E9FBF-548D-FD48-BA6A-9E9F6CF6F484}" srcOrd="1" destOrd="0" parTransId="{7A97DBC6-3E0D-E045-BBCD-E1B5836ABB75}" sibTransId="{116EBF21-7C7F-4744-91F6-EA7751D8D6A9}"/>
    <dgm:cxn modelId="{5CD7D29D-0E84-124C-9A02-F5DED2512F54}" type="presOf" srcId="{935E9FBF-548D-FD48-BA6A-9E9F6CF6F484}" destId="{584B4ABF-592E-4549-89FA-08AFFB5F2FD9}" srcOrd="0" destOrd="0" presId="urn:microsoft.com/office/officeart/2005/8/layout/venn1"/>
    <dgm:cxn modelId="{F71986C3-0C7A-CE49-A18C-F995DC3F8E30}" type="presOf" srcId="{935E9FBF-548D-FD48-BA6A-9E9F6CF6F484}" destId="{659DFDC5-0F0D-ED41-AC1E-0C0BB8684E68}" srcOrd="1" destOrd="0" presId="urn:microsoft.com/office/officeart/2005/8/layout/venn1"/>
    <dgm:cxn modelId="{4534E5E7-BF6D-7343-89A0-A43019595DD4}" type="presOf" srcId="{441E7D63-0AFE-014E-9552-CEC5A6C2F082}" destId="{68E99F10-AD95-2349-A431-3A2FEA027535}" srcOrd="1" destOrd="0" presId="urn:microsoft.com/office/officeart/2005/8/layout/venn1"/>
    <dgm:cxn modelId="{C254A7FE-30A8-2849-A8C2-A22AF4765167}" type="presOf" srcId="{470DF35D-3925-7643-9FB7-79789A2A148A}" destId="{BC5DBADC-5897-A74D-A56E-2C8CD6130FF4}" srcOrd="0" destOrd="0" presId="urn:microsoft.com/office/officeart/2005/8/layout/venn1"/>
    <dgm:cxn modelId="{1B999EBF-1A0A-1F42-A582-83BAE03EA6BB}" type="presParOf" srcId="{BC5DBADC-5897-A74D-A56E-2C8CD6130FF4}" destId="{D7AC078E-A1FF-9A49-91B6-BF707D2B3740}" srcOrd="0" destOrd="0" presId="urn:microsoft.com/office/officeart/2005/8/layout/venn1"/>
    <dgm:cxn modelId="{C3B0F774-4D1A-4840-9022-8A32C271AB97}" type="presParOf" srcId="{BC5DBADC-5897-A74D-A56E-2C8CD6130FF4}" destId="{68E99F10-AD95-2349-A431-3A2FEA027535}" srcOrd="1" destOrd="0" presId="urn:microsoft.com/office/officeart/2005/8/layout/venn1"/>
    <dgm:cxn modelId="{EB0E2631-32CD-024B-B256-C6618B6DFA33}" type="presParOf" srcId="{BC5DBADC-5897-A74D-A56E-2C8CD6130FF4}" destId="{584B4ABF-592E-4549-89FA-08AFFB5F2FD9}" srcOrd="2" destOrd="0" presId="urn:microsoft.com/office/officeart/2005/8/layout/venn1"/>
    <dgm:cxn modelId="{018F0A4A-0336-4E4C-A831-D9FD994192F0}" type="presParOf" srcId="{BC5DBADC-5897-A74D-A56E-2C8CD6130FF4}" destId="{659DFDC5-0F0D-ED41-AC1E-0C0BB8684E6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0DF35D-3925-7643-9FB7-79789A2A148A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441E7D63-0AFE-014E-9552-CEC5A6C2F082}">
      <dgm:prSet phldrT="[Testo]" custT="1"/>
      <dgm:spPr/>
      <dgm:t>
        <a:bodyPr/>
        <a:lstStyle/>
        <a:p>
          <a:pPr>
            <a:buNone/>
          </a:pPr>
          <a:r>
            <a:rPr lang="it-EE" sz="4200" dirty="0"/>
            <a:t>LANGUAGE</a:t>
          </a:r>
        </a:p>
        <a:p>
          <a:pPr>
            <a:buNone/>
          </a:pPr>
          <a:r>
            <a:rPr lang="it-EE" sz="2400" b="1" dirty="0">
              <a:sym typeface="Wingdings" pitchFamily="2" charset="2"/>
            </a:rPr>
            <a:t>meaningful world-sensing</a:t>
          </a:r>
          <a:r>
            <a:rPr lang="it-EE" sz="2400" dirty="0">
              <a:sym typeface="Wingdings" pitchFamily="2" charset="2"/>
            </a:rPr>
            <a:t> </a:t>
          </a:r>
          <a:br>
            <a:rPr lang="it-EE" sz="4300" dirty="0">
              <a:sym typeface="Wingdings" pitchFamily="2" charset="2"/>
            </a:rPr>
          </a:br>
          <a:endParaRPr lang="it-IT" sz="4300" dirty="0"/>
        </a:p>
      </dgm:t>
    </dgm:pt>
    <dgm:pt modelId="{7E5A1D42-D7EB-1144-805C-195589771C73}" type="parTrans" cxnId="{ACAD6D2D-9508-3C43-98AC-D6AB564E9DA0}">
      <dgm:prSet/>
      <dgm:spPr/>
      <dgm:t>
        <a:bodyPr/>
        <a:lstStyle/>
        <a:p>
          <a:endParaRPr lang="it-IT"/>
        </a:p>
      </dgm:t>
    </dgm:pt>
    <dgm:pt modelId="{3C27B6B8-F63D-CF4D-BA2A-71FFAB0D8BAF}" type="sibTrans" cxnId="{ACAD6D2D-9508-3C43-98AC-D6AB564E9DA0}">
      <dgm:prSet/>
      <dgm:spPr/>
      <dgm:t>
        <a:bodyPr/>
        <a:lstStyle/>
        <a:p>
          <a:endParaRPr lang="it-IT"/>
        </a:p>
      </dgm:t>
    </dgm:pt>
    <dgm:pt modelId="{935E9FBF-548D-FD48-BA6A-9E9F6CF6F484}">
      <dgm:prSet phldrT="[Testo]" custT="1"/>
      <dgm:spPr/>
      <dgm:t>
        <a:bodyPr/>
        <a:lstStyle/>
        <a:p>
          <a:r>
            <a:rPr lang="it-EE" sz="4200" dirty="0">
              <a:sym typeface="Wingdings" pitchFamily="2" charset="2"/>
            </a:rPr>
            <a:t>DIGITAL</a:t>
          </a:r>
          <a:r>
            <a:rPr lang="it-EE" sz="4100" dirty="0">
              <a:sym typeface="Wingdings" pitchFamily="2" charset="2"/>
            </a:rPr>
            <a:t> </a:t>
          </a:r>
        </a:p>
        <a:p>
          <a:r>
            <a:rPr lang="it-EE" sz="2400" b="1" dirty="0">
              <a:sym typeface="Wingdings" pitchFamily="2" charset="2"/>
            </a:rPr>
            <a:t>computable world-sensing</a:t>
          </a:r>
          <a:r>
            <a:rPr lang="it-EE" sz="2400" dirty="0">
              <a:sym typeface="Wingdings" pitchFamily="2" charset="2"/>
            </a:rPr>
            <a:t> </a:t>
          </a:r>
          <a:br>
            <a:rPr lang="it-EE" sz="4100" dirty="0">
              <a:sym typeface="Wingdings" pitchFamily="2" charset="2"/>
            </a:rPr>
          </a:br>
          <a:endParaRPr lang="it-IT" sz="4100" dirty="0"/>
        </a:p>
      </dgm:t>
    </dgm:pt>
    <dgm:pt modelId="{7A97DBC6-3E0D-E045-BBCD-E1B5836ABB75}" type="parTrans" cxnId="{03010C69-8B72-AC4B-BCB3-CBD6478E7EC6}">
      <dgm:prSet/>
      <dgm:spPr/>
      <dgm:t>
        <a:bodyPr/>
        <a:lstStyle/>
        <a:p>
          <a:endParaRPr lang="it-IT"/>
        </a:p>
      </dgm:t>
    </dgm:pt>
    <dgm:pt modelId="{116EBF21-7C7F-4744-91F6-EA7751D8D6A9}" type="sibTrans" cxnId="{03010C69-8B72-AC4B-BCB3-CBD6478E7EC6}">
      <dgm:prSet/>
      <dgm:spPr/>
      <dgm:t>
        <a:bodyPr/>
        <a:lstStyle/>
        <a:p>
          <a:endParaRPr lang="it-IT"/>
        </a:p>
      </dgm:t>
    </dgm:pt>
    <dgm:pt modelId="{BC5DBADC-5897-A74D-A56E-2C8CD6130FF4}" type="pres">
      <dgm:prSet presAssocID="{470DF35D-3925-7643-9FB7-79789A2A148A}" presName="compositeShape" presStyleCnt="0">
        <dgm:presLayoutVars>
          <dgm:chMax val="7"/>
          <dgm:dir/>
          <dgm:resizeHandles val="exact"/>
        </dgm:presLayoutVars>
      </dgm:prSet>
      <dgm:spPr/>
    </dgm:pt>
    <dgm:pt modelId="{D7AC078E-A1FF-9A49-91B6-BF707D2B3740}" type="pres">
      <dgm:prSet presAssocID="{441E7D63-0AFE-014E-9552-CEC5A6C2F082}" presName="circ1" presStyleLbl="vennNode1" presStyleIdx="0" presStyleCnt="2"/>
      <dgm:spPr/>
    </dgm:pt>
    <dgm:pt modelId="{68E99F10-AD95-2349-A431-3A2FEA027535}" type="pres">
      <dgm:prSet presAssocID="{441E7D63-0AFE-014E-9552-CEC5A6C2F08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84B4ABF-592E-4549-89FA-08AFFB5F2FD9}" type="pres">
      <dgm:prSet presAssocID="{935E9FBF-548D-FD48-BA6A-9E9F6CF6F484}" presName="circ2" presStyleLbl="vennNode1" presStyleIdx="1" presStyleCnt="2"/>
      <dgm:spPr/>
    </dgm:pt>
    <dgm:pt modelId="{659DFDC5-0F0D-ED41-AC1E-0C0BB8684E68}" type="pres">
      <dgm:prSet presAssocID="{935E9FBF-548D-FD48-BA6A-9E9F6CF6F48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CAD6D2D-9508-3C43-98AC-D6AB564E9DA0}" srcId="{470DF35D-3925-7643-9FB7-79789A2A148A}" destId="{441E7D63-0AFE-014E-9552-CEC5A6C2F082}" srcOrd="0" destOrd="0" parTransId="{7E5A1D42-D7EB-1144-805C-195589771C73}" sibTransId="{3C27B6B8-F63D-CF4D-BA2A-71FFAB0D8BAF}"/>
    <dgm:cxn modelId="{23AD5638-5F60-9848-8E52-8D6BC936D721}" type="presOf" srcId="{441E7D63-0AFE-014E-9552-CEC5A6C2F082}" destId="{D7AC078E-A1FF-9A49-91B6-BF707D2B3740}" srcOrd="0" destOrd="0" presId="urn:microsoft.com/office/officeart/2005/8/layout/venn1"/>
    <dgm:cxn modelId="{03010C69-8B72-AC4B-BCB3-CBD6478E7EC6}" srcId="{470DF35D-3925-7643-9FB7-79789A2A148A}" destId="{935E9FBF-548D-FD48-BA6A-9E9F6CF6F484}" srcOrd="1" destOrd="0" parTransId="{7A97DBC6-3E0D-E045-BBCD-E1B5836ABB75}" sibTransId="{116EBF21-7C7F-4744-91F6-EA7751D8D6A9}"/>
    <dgm:cxn modelId="{5CD7D29D-0E84-124C-9A02-F5DED2512F54}" type="presOf" srcId="{935E9FBF-548D-FD48-BA6A-9E9F6CF6F484}" destId="{584B4ABF-592E-4549-89FA-08AFFB5F2FD9}" srcOrd="0" destOrd="0" presId="urn:microsoft.com/office/officeart/2005/8/layout/venn1"/>
    <dgm:cxn modelId="{F71986C3-0C7A-CE49-A18C-F995DC3F8E30}" type="presOf" srcId="{935E9FBF-548D-FD48-BA6A-9E9F6CF6F484}" destId="{659DFDC5-0F0D-ED41-AC1E-0C0BB8684E68}" srcOrd="1" destOrd="0" presId="urn:microsoft.com/office/officeart/2005/8/layout/venn1"/>
    <dgm:cxn modelId="{4534E5E7-BF6D-7343-89A0-A43019595DD4}" type="presOf" srcId="{441E7D63-0AFE-014E-9552-CEC5A6C2F082}" destId="{68E99F10-AD95-2349-A431-3A2FEA027535}" srcOrd="1" destOrd="0" presId="urn:microsoft.com/office/officeart/2005/8/layout/venn1"/>
    <dgm:cxn modelId="{C254A7FE-30A8-2849-A8C2-A22AF4765167}" type="presOf" srcId="{470DF35D-3925-7643-9FB7-79789A2A148A}" destId="{BC5DBADC-5897-A74D-A56E-2C8CD6130FF4}" srcOrd="0" destOrd="0" presId="urn:microsoft.com/office/officeart/2005/8/layout/venn1"/>
    <dgm:cxn modelId="{1B999EBF-1A0A-1F42-A582-83BAE03EA6BB}" type="presParOf" srcId="{BC5DBADC-5897-A74D-A56E-2C8CD6130FF4}" destId="{D7AC078E-A1FF-9A49-91B6-BF707D2B3740}" srcOrd="0" destOrd="0" presId="urn:microsoft.com/office/officeart/2005/8/layout/venn1"/>
    <dgm:cxn modelId="{C3B0F774-4D1A-4840-9022-8A32C271AB97}" type="presParOf" srcId="{BC5DBADC-5897-A74D-A56E-2C8CD6130FF4}" destId="{68E99F10-AD95-2349-A431-3A2FEA027535}" srcOrd="1" destOrd="0" presId="urn:microsoft.com/office/officeart/2005/8/layout/venn1"/>
    <dgm:cxn modelId="{EB0E2631-32CD-024B-B256-C6618B6DFA33}" type="presParOf" srcId="{BC5DBADC-5897-A74D-A56E-2C8CD6130FF4}" destId="{584B4ABF-592E-4549-89FA-08AFFB5F2FD9}" srcOrd="2" destOrd="0" presId="urn:microsoft.com/office/officeart/2005/8/layout/venn1"/>
    <dgm:cxn modelId="{018F0A4A-0336-4E4C-A831-D9FD994192F0}" type="presParOf" srcId="{BC5DBADC-5897-A74D-A56E-2C8CD6130FF4}" destId="{659DFDC5-0F0D-ED41-AC1E-0C0BB8684E6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AC078E-A1FF-9A49-91B6-BF707D2B3740}">
      <dsp:nvSpPr>
        <dsp:cNvPr id="0" name=""/>
        <dsp:cNvSpPr/>
      </dsp:nvSpPr>
      <dsp:spPr>
        <a:xfrm>
          <a:off x="182880" y="453813"/>
          <a:ext cx="4511040" cy="45110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4200" kern="1200" dirty="0"/>
            <a:t>LANGUAGE</a:t>
          </a:r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2400" b="1" kern="1200" dirty="0">
              <a:sym typeface="Wingdings" pitchFamily="2" charset="2"/>
            </a:rPr>
            <a:t>meaningful world-sensing</a:t>
          </a:r>
          <a:r>
            <a:rPr lang="it-EE" sz="2400" kern="1200" dirty="0">
              <a:sym typeface="Wingdings" pitchFamily="2" charset="2"/>
            </a:rPr>
            <a:t> </a:t>
          </a:r>
          <a:br>
            <a:rPr lang="it-EE" sz="4300" kern="1200" dirty="0">
              <a:sym typeface="Wingdings" pitchFamily="2" charset="2"/>
            </a:rPr>
          </a:br>
          <a:endParaRPr lang="it-IT" sz="4300" kern="1200" dirty="0"/>
        </a:p>
      </dsp:txBody>
      <dsp:txXfrm>
        <a:off x="812800" y="985762"/>
        <a:ext cx="2600960" cy="3447142"/>
      </dsp:txXfrm>
    </dsp:sp>
    <dsp:sp modelId="{584B4ABF-592E-4549-89FA-08AFFB5F2FD9}">
      <dsp:nvSpPr>
        <dsp:cNvPr id="0" name=""/>
        <dsp:cNvSpPr/>
      </dsp:nvSpPr>
      <dsp:spPr>
        <a:xfrm>
          <a:off x="3434080" y="453813"/>
          <a:ext cx="4511040" cy="45110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4200" kern="1200" dirty="0">
              <a:sym typeface="Wingdings" pitchFamily="2" charset="2"/>
            </a:rPr>
            <a:t>DIGITAL</a:t>
          </a:r>
          <a:r>
            <a:rPr lang="it-EE" sz="4100" kern="1200" dirty="0">
              <a:sym typeface="Wingdings" pitchFamily="2" charset="2"/>
            </a:rPr>
            <a:t> </a:t>
          </a:r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2400" b="1" kern="1200" dirty="0">
              <a:sym typeface="Wingdings" pitchFamily="2" charset="2"/>
            </a:rPr>
            <a:t>computable world-sensing</a:t>
          </a:r>
          <a:r>
            <a:rPr lang="it-EE" sz="2400" kern="1200" dirty="0">
              <a:sym typeface="Wingdings" pitchFamily="2" charset="2"/>
            </a:rPr>
            <a:t> </a:t>
          </a:r>
          <a:br>
            <a:rPr lang="it-EE" sz="4100" kern="1200" dirty="0">
              <a:sym typeface="Wingdings" pitchFamily="2" charset="2"/>
            </a:rPr>
          </a:br>
          <a:endParaRPr lang="it-IT" sz="4100" kern="1200" dirty="0"/>
        </a:p>
      </dsp:txBody>
      <dsp:txXfrm>
        <a:off x="4714240" y="985762"/>
        <a:ext cx="2600960" cy="34471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AC078E-A1FF-9A49-91B6-BF707D2B3740}">
      <dsp:nvSpPr>
        <dsp:cNvPr id="0" name=""/>
        <dsp:cNvSpPr/>
      </dsp:nvSpPr>
      <dsp:spPr>
        <a:xfrm>
          <a:off x="1534447" y="11835"/>
          <a:ext cx="4327666" cy="43276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4200" kern="1200" dirty="0"/>
            <a:t>LANGUAGE</a:t>
          </a:r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2400" b="1" kern="1200" dirty="0">
              <a:sym typeface="Wingdings" pitchFamily="2" charset="2"/>
            </a:rPr>
            <a:t>meaningful world-sensing</a:t>
          </a:r>
          <a:r>
            <a:rPr lang="it-EE" sz="2400" kern="1200" dirty="0">
              <a:sym typeface="Wingdings" pitchFamily="2" charset="2"/>
            </a:rPr>
            <a:t> </a:t>
          </a:r>
          <a:br>
            <a:rPr lang="it-EE" sz="4300" kern="1200" dirty="0">
              <a:sym typeface="Wingdings" pitchFamily="2" charset="2"/>
            </a:rPr>
          </a:br>
          <a:endParaRPr lang="it-IT" sz="4300" kern="1200" dirty="0"/>
        </a:p>
      </dsp:txBody>
      <dsp:txXfrm>
        <a:off x="2138760" y="522160"/>
        <a:ext cx="2495231" cy="3307016"/>
      </dsp:txXfrm>
    </dsp:sp>
    <dsp:sp modelId="{584B4ABF-592E-4549-89FA-08AFFB5F2FD9}">
      <dsp:nvSpPr>
        <dsp:cNvPr id="0" name=""/>
        <dsp:cNvSpPr/>
      </dsp:nvSpPr>
      <dsp:spPr>
        <a:xfrm>
          <a:off x="4653486" y="11835"/>
          <a:ext cx="4327666" cy="43276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4200" kern="1200" dirty="0">
              <a:sym typeface="Wingdings" pitchFamily="2" charset="2"/>
            </a:rPr>
            <a:t>DIGITAL</a:t>
          </a:r>
          <a:r>
            <a:rPr lang="it-EE" sz="4100" kern="1200" dirty="0">
              <a:sym typeface="Wingdings" pitchFamily="2" charset="2"/>
            </a:rPr>
            <a:t> </a:t>
          </a:r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EE" sz="2400" b="1" kern="1200" dirty="0">
              <a:sym typeface="Wingdings" pitchFamily="2" charset="2"/>
            </a:rPr>
            <a:t>computable world-sensing</a:t>
          </a:r>
          <a:r>
            <a:rPr lang="it-EE" sz="2400" kern="1200" dirty="0">
              <a:sym typeface="Wingdings" pitchFamily="2" charset="2"/>
            </a:rPr>
            <a:t> </a:t>
          </a:r>
          <a:br>
            <a:rPr lang="it-EE" sz="4100" kern="1200" dirty="0">
              <a:sym typeface="Wingdings" pitchFamily="2" charset="2"/>
            </a:rPr>
          </a:br>
          <a:endParaRPr lang="it-IT" sz="4100" kern="1200" dirty="0"/>
        </a:p>
      </dsp:txBody>
      <dsp:txXfrm>
        <a:off x="5881607" y="522160"/>
        <a:ext cx="2495231" cy="3307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60800F-6623-1F5D-8A41-DEAC8B10E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812B01C-E74C-295C-5499-FDAA0CF38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4F5775-BAF4-0278-CB89-5F7361C4B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D33871-2975-964F-DD11-25E4200C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180C33-6E41-E6D0-DE8B-0D99A004B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94107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21205C-41D9-44A5-0B2D-CAECEC07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8378A1-BB7C-7801-F205-9DCA1099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B31356-EC67-233F-4A0C-6120B24C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29F1A2-B5FD-1EA7-34C4-5CA30DCCA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A38967-A7BA-34B8-DDDC-EE640FA8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419377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55D995-E1A1-D089-4B41-B109D62E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94F860-55A5-FE1B-8785-CFF53E7F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3311F5-1A9D-52E7-712B-0D913FFB0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65DF04-387B-4862-09D5-F584D3B0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08593D-66AC-9718-E912-D7CCE70E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99265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B1B078-B5DC-57BC-D75C-97F5FDEB7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7BC08F-E916-BCC2-035F-1B1B99F841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B74F82-7DCB-43A4-FDD8-45EA1DD24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1EF3BD7-EDF9-600B-C780-F1F68B01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8F47E39-D6FA-94A5-B445-425D9627E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9E305E-4E06-9A6F-5639-5145F2488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76687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379F07-76B5-493A-440A-593CBF40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5710C2-69C7-13E2-CE4B-48FB4D547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081F219-C253-17C0-EFDA-0BCDB8744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32C3848-C3A6-C03B-76C7-377C6F20B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2FF13D5-3741-A695-3707-4A19FD2E4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05521CD-9D70-1D28-B119-E688FBFFB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F4ACFE7-BC6F-62AE-C3A3-B8621453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219761F-0190-786B-8F4F-698821AB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12806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500573-7D80-74B3-10CA-E9838393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3A94930-CD2B-B2DB-9AC5-A21A770A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D8A2EF4-774B-2EE6-8DC4-507BDEF5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FC89D8-5E5D-C0E0-C586-84AB043A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33383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9617E8E-0E13-E9C0-91D1-FF2188E6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A7C7C8F-5D39-119E-3D51-D5FA754F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71157B-CFB4-07C4-0AC3-C9179C9E8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93956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8DF406-07E3-217E-68AC-7B3355EE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C29F02-71D4-1F6A-37FA-930C4EB20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638052D-6908-8F9A-E39D-18E1A4FAB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9492DB-8C0D-850A-06C2-56304F905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6BBF8CB-6B94-4724-E1DE-63E1CAA7D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6C62BE-4DB8-ADF7-E61C-670358B9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4761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D9B1E-5EC8-7475-DEDB-67B93301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321B5E0-3988-4F95-9735-7C0EB7B7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E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CD6AA4D-2BD4-F2D5-C04B-B8AAA4C3C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1CD01AC-EF33-A3F7-E029-C69FDCE0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6B98E6-8807-2238-F37A-41236092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671F10B-BCBB-5B89-B120-A4E3BDCA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63227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62A5F8-0828-CAC2-6AE1-F636D1E1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0049940-884D-D3DB-1F6D-7993E38FE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D999BD-AE21-54D5-8E2D-7C3DE2800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8B2FAA-8E01-FDC2-2B37-91339A4B3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F30F27-6803-2A4A-0733-36C9C434E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309150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8DEDC1F-8BBD-8D9B-EE8C-DF4FF8845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FD6EE2-5104-CA22-CCEB-F1DD2F7E8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E52CB7-83A9-5886-1E62-E7986D107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BF047B-CAF6-B5AC-BFFA-61044563F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39CBB5-5D08-6329-0BB5-EC3F0FEF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75669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C24E7D8-20BB-53BF-D16B-D9E01EA4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48A80E7-8B0C-0171-FA8E-C135598F1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CD0AB4-138E-49F6-1C03-9B44A8696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09500-6F43-244C-8D41-EF9E2D6DDC14}" type="datetimeFigureOut">
              <a:rPr lang="it-EE" smtClean="0"/>
              <a:t>23.06.25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A8CAB9-F31C-0C27-ECB6-81E842403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4BA3A6-6B8C-EB5A-E2F3-22711060B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9976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itpress.mit.edu/9780262546218/quantum-ecology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tefano.calzati@ec.europa.eu" TargetMode="External"/><Relationship Id="rId2" Type="http://schemas.openxmlformats.org/officeDocument/2006/relationships/hyperlink" Target="https://stefanocalzati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5E1D87-9889-26B0-16B8-71A4F6813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993" y="1041400"/>
            <a:ext cx="9476014" cy="2387600"/>
          </a:xfrm>
        </p:spPr>
        <p:txBody>
          <a:bodyPr>
            <a:normAutofit/>
          </a:bodyPr>
          <a:lstStyle/>
          <a:p>
            <a:r>
              <a:rPr lang="en-GB" b="1" i="1" dirty="0"/>
              <a:t>Intimacy as a </a:t>
            </a:r>
            <a:br>
              <a:rPr lang="en-GB" b="1" i="1" dirty="0"/>
            </a:br>
            <a:r>
              <a:rPr lang="en-GB" b="1" i="1" dirty="0"/>
              <a:t>Techno-Human Symbiosis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26907AE-17B4-85F6-96CA-163989519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058075"/>
          </a:xfrm>
        </p:spPr>
        <p:txBody>
          <a:bodyPr>
            <a:normAutofit fontScale="92500" lnSpcReduction="10000"/>
          </a:bodyPr>
          <a:lstStyle/>
          <a:p>
            <a:endParaRPr lang="it-IT" sz="3000" i="1" dirty="0"/>
          </a:p>
          <a:p>
            <a:r>
              <a:rPr lang="en-GB" sz="3000" i="1" dirty="0"/>
              <a:t>Reframing the LLM-User Experience from a </a:t>
            </a:r>
            <a:br>
              <a:rPr lang="en-GB" sz="3000" i="1" dirty="0"/>
            </a:br>
            <a:r>
              <a:rPr lang="en-GB" sz="3000" i="1" dirty="0"/>
              <a:t>Phenomenological Perspective</a:t>
            </a:r>
          </a:p>
          <a:p>
            <a:endParaRPr lang="it-IT" sz="3000" i="1" dirty="0"/>
          </a:p>
          <a:p>
            <a:r>
              <a:rPr lang="it-EE" sz="1800" dirty="0"/>
              <a:t>Dr </a:t>
            </a:r>
            <a:r>
              <a:rPr lang="it-EE" sz="1800" b="1" dirty="0"/>
              <a:t>Stefano Calzati</a:t>
            </a:r>
            <a:r>
              <a:rPr lang="it-EE" sz="1800" dirty="0"/>
              <a:t> – Joint Resesarch Centre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08E5C1-F69D-F0E4-AF4C-53C4D687AB4B}"/>
              </a:ext>
            </a:extLst>
          </p:cNvPr>
          <p:cNvSpPr txBox="1"/>
          <p:nvPr/>
        </p:nvSpPr>
        <p:spPr>
          <a:xfrm>
            <a:off x="8356146" y="5973085"/>
            <a:ext cx="36453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b="1" i="0">
                <a:effectLst/>
                <a:latin typeface="Exo"/>
              </a:rPr>
              <a:t>10th STS Italia Conference</a:t>
            </a:r>
          </a:p>
          <a:p>
            <a:pPr algn="l"/>
            <a:r>
              <a:rPr lang="it-IT" i="1">
                <a:latin typeface="Exo"/>
              </a:rPr>
              <a:t>11-13 June, Politecnico di Milano</a:t>
            </a:r>
            <a:endParaRPr lang="it-IT" b="0" i="1">
              <a:effectLst/>
              <a:latin typeface="Exo"/>
            </a:endParaRPr>
          </a:p>
        </p:txBody>
      </p:sp>
      <p:pic>
        <p:nvPicPr>
          <p:cNvPr id="1026" name="Picture 2" descr="STS Italia">
            <a:extLst>
              <a:ext uri="{FF2B5EF4-FFF2-40B4-BE49-F238E27FC236}">
                <a16:creationId xmlns:a16="http://schemas.microsoft.com/office/drawing/2014/main" id="{440AF629-F42A-C4C2-B419-02E5700AC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843" y="5816600"/>
            <a:ext cx="959303" cy="95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1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FEC122-580A-67BA-8742-A67875BD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EE" dirty="0"/>
              <a:t>Three (Technological) Ecologies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9E0963-F188-776E-16A0-8F7697A4A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it-EE" dirty="0"/>
              <a:t>Language </a:t>
            </a:r>
            <a:r>
              <a:rPr lang="it-EE" dirty="0">
                <a:sym typeface="Wingdings" pitchFamily="2" charset="2"/>
              </a:rPr>
              <a:t> based on </a:t>
            </a:r>
            <a:r>
              <a:rPr lang="it-EE" b="1" dirty="0">
                <a:sym typeface="Wingdings" pitchFamily="2" charset="2"/>
              </a:rPr>
              <a:t>meaningful world-sensing</a:t>
            </a:r>
            <a:r>
              <a:rPr lang="it-EE" dirty="0">
                <a:sym typeface="Wingdings" pitchFamily="2" charset="2"/>
              </a:rPr>
              <a:t> </a:t>
            </a:r>
            <a:br>
              <a:rPr lang="it-EE" dirty="0">
                <a:sym typeface="Wingdings" pitchFamily="2" charset="2"/>
              </a:rPr>
            </a:br>
            <a:r>
              <a:rPr lang="it-EE" dirty="0">
                <a:sym typeface="Wingdings" pitchFamily="2" charset="2"/>
              </a:rPr>
              <a:t>(e.g., alphabetic &amp; logographic writing systems)</a:t>
            </a: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r>
              <a:rPr lang="it-EE" dirty="0"/>
              <a:t>Digital </a:t>
            </a:r>
            <a:r>
              <a:rPr lang="it-EE" dirty="0">
                <a:sym typeface="Wingdings" pitchFamily="2" charset="2"/>
              </a:rPr>
              <a:t> based on </a:t>
            </a:r>
            <a:r>
              <a:rPr lang="it-EE" b="1" dirty="0">
                <a:sym typeface="Wingdings" pitchFamily="2" charset="2"/>
              </a:rPr>
              <a:t>computable world-sensing</a:t>
            </a:r>
            <a:r>
              <a:rPr lang="it-EE" dirty="0">
                <a:sym typeface="Wingdings" pitchFamily="2" charset="2"/>
              </a:rPr>
              <a:t> </a:t>
            </a:r>
            <a:br>
              <a:rPr lang="it-EE" dirty="0">
                <a:sym typeface="Wingdings" pitchFamily="2" charset="2"/>
              </a:rPr>
            </a:br>
            <a:r>
              <a:rPr lang="it-EE" dirty="0">
                <a:sym typeface="Wingdings" pitchFamily="2" charset="2"/>
              </a:rPr>
              <a:t>(formatting of «sensing» into 0s &amp; 1s) </a:t>
            </a: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r>
              <a:rPr lang="it-EE" dirty="0">
                <a:sym typeface="Wingdings" pitchFamily="2" charset="2"/>
              </a:rPr>
              <a:t>Quantum  based on a </a:t>
            </a:r>
            <a:r>
              <a:rPr lang="it-EE" b="1" dirty="0">
                <a:sym typeface="Wingdings" pitchFamily="2" charset="2"/>
              </a:rPr>
              <a:t>synthetic world-sensing</a:t>
            </a:r>
            <a:r>
              <a:rPr lang="it-EE" dirty="0">
                <a:sym typeface="Wingdings" pitchFamily="2" charset="2"/>
              </a:rPr>
              <a:t> </a:t>
            </a:r>
            <a:br>
              <a:rPr lang="it-EE" dirty="0">
                <a:sym typeface="Wingdings" pitchFamily="2" charset="2"/>
              </a:rPr>
            </a:br>
            <a:r>
              <a:rPr lang="it-EE" dirty="0">
                <a:sym typeface="Wingdings" pitchFamily="2" charset="2"/>
              </a:rPr>
              <a:t>(both artificial &amp; aggregative)</a:t>
            </a:r>
            <a:endParaRPr lang="it-EE" dirty="0"/>
          </a:p>
        </p:txBody>
      </p:sp>
      <p:pic>
        <p:nvPicPr>
          <p:cNvPr id="9" name="Immagine 8" descr="Immagine che contiene testo, libro, bianco e nero&#10;&#10;Descrizione generata automaticamente">
            <a:extLst>
              <a:ext uri="{FF2B5EF4-FFF2-40B4-BE49-F238E27FC236}">
                <a16:creationId xmlns:a16="http://schemas.microsoft.com/office/drawing/2014/main" id="{43F686A9-17D3-62E7-8927-9ADD1D8BD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250" y="1555802"/>
            <a:ext cx="2990850" cy="448627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13C822D-08BE-1729-7CC9-1F5FCB8A591F}"/>
              </a:ext>
            </a:extLst>
          </p:cNvPr>
          <p:cNvSpPr txBox="1"/>
          <p:nvPr/>
        </p:nvSpPr>
        <p:spPr>
          <a:xfrm>
            <a:off x="6096000" y="61769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hlinkClick r:id="rId3"/>
              </a:rPr>
              <a:t>https://mitpress.mit.edu/9780262546218/quantum-ecology/</a:t>
            </a:r>
            <a:r>
              <a:rPr lang="it-IT" dirty="0"/>
              <a:t> </a:t>
            </a:r>
            <a:endParaRPr lang="it-EE" dirty="0"/>
          </a:p>
        </p:txBody>
      </p:sp>
      <p:pic>
        <p:nvPicPr>
          <p:cNvPr id="11" name="Immagine 10" descr="Immagine che contiene libreria, persona, vestiti, interno&#10;&#10;Descrizione generata automaticamente">
            <a:extLst>
              <a:ext uri="{FF2B5EF4-FFF2-40B4-BE49-F238E27FC236}">
                <a16:creationId xmlns:a16="http://schemas.microsoft.com/office/drawing/2014/main" id="{BCA7526D-69F6-A71D-FF0D-C629806CF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523" y="281145"/>
            <a:ext cx="1325453" cy="1493521"/>
          </a:xfrm>
          <a:prstGeom prst="rect">
            <a:avLst/>
          </a:prstGeom>
        </p:spPr>
      </p:pic>
      <p:pic>
        <p:nvPicPr>
          <p:cNvPr id="12" name="Immagine 11" descr="Immagine che contiene Viso umano, persona, vestiti, ruga&#10;&#10;Descrizione generata automaticamente">
            <a:extLst>
              <a:ext uri="{FF2B5EF4-FFF2-40B4-BE49-F238E27FC236}">
                <a16:creationId xmlns:a16="http://schemas.microsoft.com/office/drawing/2014/main" id="{FC0720F2-188B-174E-C171-F111C6DB8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683" y="281145"/>
            <a:ext cx="1154535" cy="145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72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FEC122-580A-67BA-8742-A67875BD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EE" dirty="0"/>
              <a:t>Enmeshed Ecologies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9E0963-F188-776E-16A0-8F7697A4A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0" indent="0">
              <a:buNone/>
            </a:pPr>
            <a:r>
              <a:rPr lang="it-EE" dirty="0"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endParaRPr lang="it-EE" dirty="0">
              <a:sym typeface="Wingdings" pitchFamily="2" charset="2"/>
            </a:endParaRPr>
          </a:p>
          <a:p>
            <a:pPr marL="0" indent="0">
              <a:buNone/>
            </a:pPr>
            <a:endParaRPr lang="it-EE" dirty="0">
              <a:sym typeface="Wingdings" pitchFamily="2" charset="2"/>
            </a:endParaRPr>
          </a:p>
        </p:txBody>
      </p:sp>
      <p:pic>
        <p:nvPicPr>
          <p:cNvPr id="9" name="Immagine 8" descr="Immagine che contiene testo, libro, bianco e nero&#10;&#10;Descrizione generata automaticamente">
            <a:extLst>
              <a:ext uri="{FF2B5EF4-FFF2-40B4-BE49-F238E27FC236}">
                <a16:creationId xmlns:a16="http://schemas.microsoft.com/office/drawing/2014/main" id="{43F686A9-17D3-62E7-8927-9ADD1D8BD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1626978"/>
            <a:ext cx="2990850" cy="4486275"/>
          </a:xfrm>
          <a:prstGeom prst="rect">
            <a:avLst/>
          </a:prstGeom>
        </p:spPr>
      </p:pic>
      <p:graphicFrame>
        <p:nvGraphicFramePr>
          <p:cNvPr id="10" name="Diagramma 9">
            <a:extLst>
              <a:ext uri="{FF2B5EF4-FFF2-40B4-BE49-F238E27FC236}">
                <a16:creationId xmlns:a16="http://schemas.microsoft.com/office/drawing/2014/main" id="{DA33A4ED-A7D7-06EC-9958-B0C1F2DBC5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1700939"/>
              </p:ext>
            </p:extLst>
          </p:nvPr>
        </p:nvGraphicFramePr>
        <p:xfrm>
          <a:off x="669250" y="143082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29E8A8E-1642-AB33-6B70-E16CE8CE3774}"/>
              </a:ext>
            </a:extLst>
          </p:cNvPr>
          <p:cNvSpPr txBox="1"/>
          <p:nvPr/>
        </p:nvSpPr>
        <p:spPr>
          <a:xfrm>
            <a:off x="4366996" y="1430822"/>
            <a:ext cx="732508" cy="5559214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it-IT" sz="1500" b="1" i="1" dirty="0"/>
              <a:t>O</a:t>
            </a:r>
            <a:r>
              <a:rPr lang="it-EE" sz="1500" b="1" i="1" dirty="0"/>
              <a:t>nto-EPISTEMOLOGICAL</a:t>
            </a:r>
          </a:p>
          <a:p>
            <a:r>
              <a:rPr lang="it-EE" sz="1500" b="1" i="1" dirty="0"/>
              <a:t>       DIVIDE</a:t>
            </a:r>
          </a:p>
        </p:txBody>
      </p:sp>
    </p:spTree>
    <p:extLst>
      <p:ext uri="{BB962C8B-B14F-4D97-AF65-F5344CB8AC3E}">
        <p14:creationId xmlns:p14="http://schemas.microsoft.com/office/powerpoint/2010/main" val="1353112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5F2D39-1AAF-E939-AC3E-CF18B49A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EE" dirty="0"/>
              <a:t>Large Language Models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3002BC0B-8F61-1046-D748-DF4CC01057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2090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421D4C-FFD9-CFB4-70A4-7057636ED272}"/>
              </a:ext>
            </a:extLst>
          </p:cNvPr>
          <p:cNvSpPr txBox="1"/>
          <p:nvPr/>
        </p:nvSpPr>
        <p:spPr>
          <a:xfrm>
            <a:off x="5583680" y="3724295"/>
            <a:ext cx="9973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EE" sz="3000" b="1" i="1" dirty="0"/>
              <a:t>LLMs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16028B7-517B-109E-AA33-3F26CFFBB31D}"/>
              </a:ext>
            </a:extLst>
          </p:cNvPr>
          <p:cNvSpPr txBox="1"/>
          <p:nvPr/>
        </p:nvSpPr>
        <p:spPr>
          <a:xfrm>
            <a:off x="9003733" y="5899964"/>
            <a:ext cx="26881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EE" sz="3000" b="1" dirty="0">
                <a:solidFill>
                  <a:srgbClr val="FF0000"/>
                </a:solidFill>
              </a:rPr>
              <a:t>What happens?</a:t>
            </a:r>
          </a:p>
        </p:txBody>
      </p:sp>
    </p:spTree>
    <p:extLst>
      <p:ext uri="{BB962C8B-B14F-4D97-AF65-F5344CB8AC3E}">
        <p14:creationId xmlns:p14="http://schemas.microsoft.com/office/powerpoint/2010/main" val="322308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9EF21E2-788B-EBD8-3655-64072AAFF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871" y="365125"/>
            <a:ext cx="11256699" cy="1325563"/>
          </a:xfrm>
        </p:spPr>
        <p:txBody>
          <a:bodyPr>
            <a:normAutofit/>
          </a:bodyPr>
          <a:lstStyle/>
          <a:p>
            <a:r>
              <a:rPr lang="it-EE" sz="5400" dirty="0"/>
              <a:t>Human vs. AI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DD2CC4-6D27-0C6B-B7BC-2EF4AC2AE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dirty="0"/>
              <a:t>Most research revolves around an </a:t>
            </a:r>
            <a:r>
              <a:rPr lang="en-US" b="1" dirty="0"/>
              <a:t>essentialist standpoint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>
                <a:sym typeface="Wingdings" pitchFamily="2" charset="2"/>
              </a:rPr>
              <a:t> </a:t>
            </a:r>
            <a:r>
              <a:rPr lang="en-US" dirty="0"/>
              <a:t>LLMs and users are considered as </a:t>
            </a:r>
            <a:r>
              <a:rPr lang="en-US" b="1" dirty="0"/>
              <a:t>two distinct poles </a:t>
            </a:r>
            <a:r>
              <a:rPr lang="en-US" dirty="0"/>
              <a:t>converging through interaction, mutual feedback, and in-the-loop or ex-post supervision (Chang et al. 2024)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Overlooking the </a:t>
            </a:r>
            <a:r>
              <a:rPr lang="en-US" b="1" dirty="0"/>
              <a:t>dynamic co-evolution of the human-technology hybrid</a:t>
            </a:r>
            <a:endParaRPr lang="it-EE" b="1" dirty="0"/>
          </a:p>
        </p:txBody>
      </p:sp>
    </p:spTree>
    <p:extLst>
      <p:ext uri="{BB962C8B-B14F-4D97-AF65-F5344CB8AC3E}">
        <p14:creationId xmlns:p14="http://schemas.microsoft.com/office/powerpoint/2010/main" val="5445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9EF21E2-788B-EBD8-3655-64072AAFF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871" y="365125"/>
            <a:ext cx="11256699" cy="1325563"/>
          </a:xfrm>
        </p:spPr>
        <p:txBody>
          <a:bodyPr>
            <a:normAutofit fontScale="90000"/>
          </a:bodyPr>
          <a:lstStyle/>
          <a:p>
            <a:r>
              <a:rPr lang="it-EE" sz="5400" dirty="0"/>
              <a:t>A Symbiotic Phenomenological Standpoint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DD2CC4-6D27-0C6B-B7BC-2EF4AC2AE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“Scientists will need to develop new kinds of probing methods that can yield insight into the mechanisms of </a:t>
            </a:r>
            <a:r>
              <a:rPr lang="en-GB" sz="2200" b="1" dirty="0"/>
              <a:t>diverse types of intelligence and understanding</a:t>
            </a:r>
            <a:r>
              <a:rPr lang="en-GB" sz="2200" dirty="0"/>
              <a:t>” (Mitchell &amp; Krakauer 2023).</a:t>
            </a:r>
          </a:p>
          <a:p>
            <a:pPr marL="0" indent="0">
              <a:buNone/>
            </a:pPr>
            <a:endParaRPr lang="en-GB" sz="2200" dirty="0"/>
          </a:p>
          <a:p>
            <a:pPr>
              <a:buFont typeface="Wingdings" pitchFamily="2" charset="2"/>
              <a:buChar char="à"/>
            </a:pPr>
            <a:r>
              <a:rPr lang="en-GB" sz="2200" dirty="0">
                <a:sym typeface="Wingdings" pitchFamily="2" charset="2"/>
              </a:rPr>
              <a:t> </a:t>
            </a:r>
            <a:r>
              <a:rPr lang="en-GB" sz="2200" b="1" dirty="0">
                <a:sym typeface="Wingdings" pitchFamily="2" charset="2"/>
              </a:rPr>
              <a:t>onto-epistemological hybridization </a:t>
            </a:r>
            <a:r>
              <a:rPr lang="en-GB" sz="2200" dirty="0">
                <a:sym typeface="Wingdings" pitchFamily="2" charset="2"/>
              </a:rPr>
              <a:t>of the users-LLMs nexus</a:t>
            </a:r>
          </a:p>
          <a:p>
            <a:pPr marL="0" indent="0">
              <a:buNone/>
            </a:pPr>
            <a:endParaRPr lang="en-GB" sz="2200" dirty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GB" sz="2200" dirty="0">
                <a:sym typeface="Wingdings" pitchFamily="2" charset="2"/>
              </a:rPr>
              <a:t> </a:t>
            </a:r>
            <a:r>
              <a:rPr lang="en-GB" sz="2200" b="1" dirty="0">
                <a:sym typeface="Wingdings" pitchFamily="2" charset="2"/>
              </a:rPr>
              <a:t>symbiotic phenomenological</a:t>
            </a:r>
            <a:r>
              <a:rPr lang="en-GB" sz="2200" dirty="0">
                <a:sym typeface="Wingdings" pitchFamily="2" charset="2"/>
              </a:rPr>
              <a:t> standpoint (cf. Delacroix 2024; </a:t>
            </a:r>
            <a:r>
              <a:rPr lang="en-GB" sz="2200" dirty="0" err="1">
                <a:sym typeface="Wingdings" pitchFamily="2" charset="2"/>
              </a:rPr>
              <a:t>Harnad</a:t>
            </a:r>
            <a:r>
              <a:rPr lang="en-GB" sz="2200" dirty="0">
                <a:sym typeface="Wingdings" pitchFamily="2" charset="2"/>
              </a:rPr>
              <a:t> 2024) </a:t>
            </a:r>
            <a:r>
              <a:rPr lang="en-GB" sz="2200" i="1" dirty="0">
                <a:sym typeface="Wingdings" pitchFamily="2" charset="2"/>
              </a:rPr>
              <a:t>≠ &amp; beyond </a:t>
            </a:r>
            <a:r>
              <a:rPr lang="en-GB" sz="2200" dirty="0">
                <a:sym typeface="Wingdings" pitchFamily="2" charset="2"/>
              </a:rPr>
              <a:t>current </a:t>
            </a:r>
            <a:r>
              <a:rPr lang="en-GB" sz="2200" b="1" dirty="0">
                <a:sym typeface="Wingdings" pitchFamily="2" charset="2"/>
              </a:rPr>
              <a:t>essentialist standpoint </a:t>
            </a:r>
            <a:r>
              <a:rPr lang="en-GB" sz="2200" dirty="0">
                <a:sym typeface="Wingdings" pitchFamily="2" charset="2"/>
              </a:rPr>
              <a:t>human vs machine</a:t>
            </a:r>
          </a:p>
          <a:p>
            <a:pPr marL="0" indent="0">
              <a:buNone/>
            </a:pPr>
            <a:endParaRPr lang="en-GB" sz="22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GB" sz="2200" dirty="0">
                <a:sym typeface="Wingdings" pitchFamily="2" charset="2"/>
              </a:rPr>
              <a:t>E.g. Ashery et al (2025): results showing </a:t>
            </a:r>
            <a:r>
              <a:rPr lang="en-GB" sz="2200" b="1" dirty="0">
                <a:sym typeface="Wingdings" pitchFamily="2" charset="2"/>
              </a:rPr>
              <a:t>emergent collective conventions </a:t>
            </a:r>
            <a:r>
              <a:rPr lang="en-GB" sz="2200" dirty="0">
                <a:sym typeface="Wingdings" pitchFamily="2" charset="2"/>
              </a:rPr>
              <a:t>in grouped LLMs  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21092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3F263F9-D3B0-E403-9501-96F385FBC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EE" sz="5400"/>
              <a:t>Agenda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8D68EE-C1C3-3EE4-7A92-831307B9B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Instead of benchmarking machine intelligence vs human intelligence… </a:t>
            </a:r>
          </a:p>
          <a:p>
            <a:endParaRPr lang="en-GB" sz="2200" dirty="0"/>
          </a:p>
          <a:p>
            <a:pPr marL="0" indent="0">
              <a:buNone/>
            </a:pPr>
            <a:r>
              <a:rPr lang="en-GB" sz="2200" dirty="0"/>
              <a:t>… explore the </a:t>
            </a:r>
            <a:r>
              <a:rPr lang="en-GB" sz="2200" b="1" dirty="0"/>
              <a:t>effects</a:t>
            </a:r>
            <a:r>
              <a:rPr lang="en-GB" sz="2200" dirty="0"/>
              <a:t> and </a:t>
            </a:r>
            <a:r>
              <a:rPr lang="en-GB" sz="2200" b="1" dirty="0"/>
              <a:t>affects</a:t>
            </a:r>
            <a:r>
              <a:rPr lang="en-GB" sz="2200" dirty="0"/>
              <a:t> that the </a:t>
            </a:r>
            <a:r>
              <a:rPr lang="en-GB" sz="2200" b="1" dirty="0"/>
              <a:t>LLMs-user symbiotic experience</a:t>
            </a:r>
            <a:r>
              <a:rPr lang="en-GB" sz="2200" dirty="0"/>
              <a:t> produces and on </a:t>
            </a:r>
            <a:r>
              <a:rPr lang="en-GB" sz="2200" i="1" dirty="0"/>
              <a:t>knowing as an </a:t>
            </a:r>
            <a:r>
              <a:rPr lang="en-GB" sz="2200" b="1" dirty="0"/>
              <a:t>embodied process </a:t>
            </a:r>
            <a:r>
              <a:rPr lang="en-GB" sz="2200" dirty="0"/>
              <a:t>and </a:t>
            </a:r>
            <a:r>
              <a:rPr lang="en-GB" sz="2200" i="1" dirty="0"/>
              <a:t>knowledge as an </a:t>
            </a:r>
            <a:r>
              <a:rPr lang="en-GB" sz="2200" b="1" i="1" dirty="0"/>
              <a:t>embodied output</a:t>
            </a:r>
          </a:p>
          <a:p>
            <a:endParaRPr lang="en-GB" sz="2200" dirty="0"/>
          </a:p>
          <a:p>
            <a:pPr marL="514350" indent="-514350">
              <a:buAutoNum type="arabicParenR"/>
            </a:pPr>
            <a:r>
              <a:rPr lang="en-GB" sz="2200" i="1" dirty="0"/>
              <a:t>Is it possible to detect patterns across the LLM-user symbiotic experiences? </a:t>
            </a:r>
          </a:p>
          <a:p>
            <a:pPr marL="514350" indent="-514350">
              <a:buAutoNum type="arabicParenR"/>
            </a:pPr>
            <a:endParaRPr lang="en-GB" sz="2200" dirty="0"/>
          </a:p>
          <a:p>
            <a:pPr marL="514350" indent="-514350">
              <a:buAutoNum type="arabicParenR"/>
            </a:pPr>
            <a:r>
              <a:rPr lang="en-GB" sz="2200" i="1" dirty="0"/>
              <a:t>To what extent does the LLM-user symbiotic experience lead, in the longer run, to forms of idiosyncratic knowing/knowledge?</a:t>
            </a:r>
          </a:p>
        </p:txBody>
      </p:sp>
    </p:spTree>
    <p:extLst>
      <p:ext uri="{BB962C8B-B14F-4D97-AF65-F5344CB8AC3E}">
        <p14:creationId xmlns:p14="http://schemas.microsoft.com/office/powerpoint/2010/main" val="409732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8013E3-0270-DD80-1391-C1B5E689D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EE" sz="5400"/>
              <a:t>Three Axes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19C273-266F-8A33-DCCC-535F2B40D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/>
              <a:t>1) Entanglement</a:t>
            </a:r>
            <a:r>
              <a:rPr lang="en-GB" sz="2200" dirty="0"/>
              <a:t> between prompts and generated outputs through </a:t>
            </a:r>
            <a:r>
              <a:rPr lang="en-GB" sz="2200" b="1" dirty="0"/>
              <a:t>longitudinal</a:t>
            </a:r>
            <a:r>
              <a:rPr lang="en-GB" sz="2200" dirty="0"/>
              <a:t> and </a:t>
            </a:r>
            <a:r>
              <a:rPr lang="en-GB" sz="2200" b="1" dirty="0"/>
              <a:t>comparative</a:t>
            </a:r>
            <a:r>
              <a:rPr lang="en-GB" sz="2200" dirty="0"/>
              <a:t> studies (involving diverse users, LLMs, and writing systems over time)</a:t>
            </a:r>
          </a:p>
          <a:p>
            <a:pPr>
              <a:buFont typeface="Wingdings" pitchFamily="2" charset="2"/>
              <a:buChar char="à"/>
            </a:pPr>
            <a:r>
              <a:rPr lang="en-GB" sz="2200" dirty="0"/>
              <a:t>converging and/or diverging meaning-making patterns or evidence of randomization</a:t>
            </a:r>
          </a:p>
          <a:p>
            <a:pPr>
              <a:buFont typeface="Wingdings" pitchFamily="2" charset="2"/>
              <a:buChar char="à"/>
            </a:pPr>
            <a:endParaRPr lang="en-GB" sz="2200" dirty="0"/>
          </a:p>
          <a:p>
            <a:pPr marL="0" indent="0">
              <a:buNone/>
            </a:pPr>
            <a:r>
              <a:rPr lang="en-GB" sz="2200" b="1" dirty="0"/>
              <a:t>2) Mapping</a:t>
            </a:r>
            <a:r>
              <a:rPr lang="en-GB" sz="2200" dirty="0"/>
              <a:t> «</a:t>
            </a:r>
            <a:r>
              <a:rPr lang="en-GB" sz="2200" b="1" dirty="0"/>
              <a:t>hallucinations</a:t>
            </a:r>
            <a:r>
              <a:rPr lang="en-GB" sz="2200" dirty="0"/>
              <a:t>» both longitudinally and comparatively </a:t>
            </a:r>
          </a:p>
          <a:p>
            <a:pPr>
              <a:buFont typeface="Wingdings" pitchFamily="2" charset="2"/>
              <a:buChar char="à"/>
            </a:pPr>
            <a:r>
              <a:rPr lang="en-GB" sz="2200" dirty="0">
                <a:sym typeface="Wingdings" pitchFamily="2" charset="2"/>
              </a:rPr>
              <a:t>Evidence for their </a:t>
            </a:r>
            <a:r>
              <a:rPr lang="en-GB" sz="2200" dirty="0"/>
              <a:t>rhapsodic nature or as traces of a broader </a:t>
            </a:r>
            <a:r>
              <a:rPr lang="en-GB" sz="2200" b="1" dirty="0"/>
              <a:t>techno-human</a:t>
            </a:r>
            <a:r>
              <a:rPr lang="en-GB" sz="2200" dirty="0"/>
              <a:t> </a:t>
            </a:r>
            <a:r>
              <a:rPr lang="en-GB" sz="2200" b="1" dirty="0"/>
              <a:t>onto-epistemology</a:t>
            </a:r>
            <a:r>
              <a:rPr lang="en-GB" sz="2200" dirty="0"/>
              <a:t> in the making</a:t>
            </a:r>
          </a:p>
          <a:p>
            <a:pPr>
              <a:buFont typeface="Wingdings" pitchFamily="2" charset="2"/>
              <a:buChar char="à"/>
            </a:pPr>
            <a:endParaRPr lang="en-GB" sz="2200" dirty="0"/>
          </a:p>
          <a:p>
            <a:pPr marL="0" indent="0">
              <a:buNone/>
            </a:pPr>
            <a:r>
              <a:rPr lang="en-GB" sz="2200" b="1" dirty="0"/>
              <a:t>3) Affects </a:t>
            </a:r>
            <a:r>
              <a:rPr lang="en-GB" sz="2200" dirty="0"/>
              <a:t>of the LLM-user symbiosis in terms of perceived (by different users) contextual </a:t>
            </a:r>
            <a:r>
              <a:rPr lang="en-GB" sz="2200" b="1" dirty="0"/>
              <a:t>fitness</a:t>
            </a:r>
            <a:r>
              <a:rPr lang="en-GB" sz="2200" dirty="0"/>
              <a:t> and </a:t>
            </a:r>
            <a:r>
              <a:rPr lang="en-GB" sz="2200" b="1" dirty="0"/>
              <a:t>finesse</a:t>
            </a:r>
            <a:r>
              <a:rPr lang="en-GB" sz="2200" dirty="0"/>
              <a:t> of the outputs</a:t>
            </a:r>
          </a:p>
          <a:p>
            <a:pPr marL="0" indent="0">
              <a:buNone/>
            </a:pPr>
            <a:endParaRPr lang="it-IT" sz="2200" dirty="0"/>
          </a:p>
          <a:p>
            <a:pPr marL="0" indent="0">
              <a:buNone/>
            </a:pP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0282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BDDAEF9-2122-F776-8C49-345D0A98A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EE" sz="5400" dirty="0"/>
              <a:t>Before the Hype</a:t>
            </a:r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33A5F3-3723-5232-7517-ED2836D8D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900" i="1"/>
              <a:t>1 the Road </a:t>
            </a:r>
            <a:r>
              <a:rPr lang="en-GB" sz="1900"/>
              <a:t>(2018), by AI</a:t>
            </a:r>
          </a:p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r>
              <a:rPr lang="en-GB" sz="1900"/>
              <a:t>Ross Goodwin (former Google cs) trained a neural network with over 360 megabytes of literature</a:t>
            </a:r>
          </a:p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r>
              <a:rPr lang="en-GB" sz="1900"/>
              <a:t>AI installed onto a ‘powered’ Cadillac (GPS, clock, camera, microphone and a receipt printer)</a:t>
            </a:r>
          </a:p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r>
              <a:rPr lang="en-GB" sz="1900"/>
              <a:t>Travel from New York to New Orleans</a:t>
            </a:r>
          </a:p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r>
              <a:rPr lang="en-GB" sz="1900" b="1"/>
              <a:t>The road as a source of inspiration for the AI</a:t>
            </a:r>
          </a:p>
          <a:p>
            <a:pPr marL="0" indent="0">
              <a:buNone/>
            </a:pPr>
            <a:endParaRPr lang="it-IT" sz="1900"/>
          </a:p>
          <a:p>
            <a:pPr marL="0" indent="0">
              <a:buNone/>
            </a:pPr>
            <a:endParaRPr lang="it-IT" sz="1900"/>
          </a:p>
          <a:p>
            <a:pPr marL="0" indent="0">
              <a:buNone/>
            </a:pPr>
            <a:endParaRPr lang="it-IT" sz="1900"/>
          </a:p>
          <a:p>
            <a:pPr marL="0" indent="0">
              <a:buNone/>
            </a:pPr>
            <a:endParaRPr lang="it-IT" sz="1900"/>
          </a:p>
        </p:txBody>
      </p:sp>
      <p:pic>
        <p:nvPicPr>
          <p:cNvPr id="1028" name="Picture 4" descr="CP_1_the _Road_EN.indd">
            <a:extLst>
              <a:ext uri="{FF2B5EF4-FFF2-40B4-BE49-F238E27FC236}">
                <a16:creationId xmlns:a16="http://schemas.microsoft.com/office/drawing/2014/main" id="{60C267FC-9275-8B93-069D-8C6987750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4" r="-1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086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612DFB9-15B0-3D38-36B8-E19A6A265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EE" sz="5400"/>
              <a:t>The Text’s Features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3A3748-D99A-5A4A-002F-0963D2D2E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GB" sz="2000" dirty="0"/>
              <a:t>Numerical notations of </a:t>
            </a:r>
            <a:r>
              <a:rPr lang="en-GB" sz="2000" b="1" dirty="0"/>
              <a:t>geolocation</a:t>
            </a:r>
          </a:p>
          <a:p>
            <a:endParaRPr lang="en-GB" sz="2000" dirty="0"/>
          </a:p>
          <a:p>
            <a:r>
              <a:rPr lang="en-GB" sz="2000" b="1" dirty="0"/>
              <a:t>Dialogues</a:t>
            </a:r>
            <a:r>
              <a:rPr lang="en-GB" sz="2000" dirty="0"/>
              <a:t> between Goodwin and his companions</a:t>
            </a:r>
          </a:p>
          <a:p>
            <a:endParaRPr lang="en-GB" sz="2000" dirty="0"/>
          </a:p>
          <a:p>
            <a:r>
              <a:rPr lang="en-GB" sz="2000" b="1" dirty="0"/>
              <a:t>Fictional characters </a:t>
            </a:r>
            <a:r>
              <a:rPr lang="en-GB" sz="2000" dirty="0"/>
              <a:t>created by the AI, e.g., a painter simulacrum of Goodwin; the car itself as part of the story </a:t>
            </a:r>
            <a:r>
              <a:rPr lang="en-GB" sz="2000" dirty="0">
                <a:sym typeface="Wingdings" pitchFamily="2" charset="2"/>
              </a:rPr>
              <a:t> </a:t>
            </a:r>
            <a:r>
              <a:rPr lang="en-GB" sz="2000" i="1" dirty="0"/>
              <a:t>mise </a:t>
            </a:r>
            <a:r>
              <a:rPr lang="en-GB" sz="2000" i="1" dirty="0" err="1"/>
              <a:t>en</a:t>
            </a:r>
            <a:r>
              <a:rPr lang="en-GB" sz="2000" i="1" dirty="0"/>
              <a:t> abyme </a:t>
            </a:r>
            <a:r>
              <a:rPr lang="en-GB" sz="2000" dirty="0"/>
              <a:t>of the AI into the text</a:t>
            </a:r>
          </a:p>
          <a:p>
            <a:endParaRPr lang="en-GB" sz="2000" dirty="0"/>
          </a:p>
          <a:p>
            <a:r>
              <a:rPr lang="en-GB" sz="2000" b="1" dirty="0"/>
              <a:t>Images</a:t>
            </a:r>
            <a:r>
              <a:rPr lang="en-GB" sz="2000" dirty="0"/>
              <a:t> captured by the camera and translated into words:</a:t>
            </a:r>
          </a:p>
          <a:p>
            <a:pPr>
              <a:buFont typeface="Wingdings" pitchFamily="2" charset="2"/>
              <a:buChar char="à"/>
            </a:pPr>
            <a:r>
              <a:rPr lang="en-GB" sz="2000" dirty="0"/>
              <a:t> “</a:t>
            </a:r>
            <a:r>
              <a:rPr lang="en-GB" sz="2000" i="1" dirty="0"/>
              <a:t>The train was already being darkened, and the street was already there</a:t>
            </a:r>
            <a:r>
              <a:rPr lang="en-GB" sz="2000" dirty="0"/>
              <a:t>”</a:t>
            </a:r>
          </a:p>
          <a:p>
            <a:pPr>
              <a:buFont typeface="Wingdings" pitchFamily="2" charset="2"/>
              <a:buChar char="à"/>
            </a:pPr>
            <a:r>
              <a:rPr lang="en-GB" sz="2000" dirty="0"/>
              <a:t> “</a:t>
            </a:r>
            <a:r>
              <a:rPr lang="en-GB" sz="2000" i="1" dirty="0"/>
              <a:t>The time was one minute after midnight and the wind was still standing on the counter and the little patch of straw was still still and the street was open</a:t>
            </a:r>
            <a:r>
              <a:rPr lang="en-GB" sz="20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1377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824F848-593D-5ECD-437D-4F5733A0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EE" sz="5400"/>
              <a:t>Considerations</a:t>
            </a:r>
          </a:p>
        </p:txBody>
      </p:sp>
      <p:sp>
        <p:nvSpPr>
          <p:cNvPr id="6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39E8A4-899F-DB94-149C-DAAEC7BD4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dirty="0"/>
              <a:t>The text does configure a travel narrative</a:t>
            </a:r>
          </a:p>
          <a:p>
            <a:endParaRPr lang="en-GB" sz="1700" dirty="0"/>
          </a:p>
          <a:p>
            <a:pPr marL="0" indent="0">
              <a:buNone/>
            </a:pPr>
            <a:r>
              <a:rPr lang="en-GB" sz="1700" dirty="0"/>
              <a:t>Literary pleasure coming from either:</a:t>
            </a:r>
          </a:p>
          <a:p>
            <a:pPr marL="514350" indent="-514350">
              <a:buAutoNum type="alphaLcParenR"/>
            </a:pPr>
            <a:r>
              <a:rPr lang="en-GB" sz="1700" dirty="0"/>
              <a:t>the text’s </a:t>
            </a:r>
            <a:r>
              <a:rPr lang="en-GB" sz="1700" b="1" dirty="0"/>
              <a:t>internal inconsistency</a:t>
            </a:r>
            <a:r>
              <a:rPr lang="en-GB" sz="1700" dirty="0"/>
              <a:t>, oddities as trademarks (cf. 1900s avant-gardes)</a:t>
            </a:r>
          </a:p>
          <a:p>
            <a:pPr marL="514350" indent="-514350">
              <a:buAutoNum type="alphaLcParenR"/>
            </a:pPr>
            <a:r>
              <a:rPr lang="en-GB" sz="1700" dirty="0"/>
              <a:t>meta-level </a:t>
            </a:r>
            <a:r>
              <a:rPr lang="en-GB" sz="1700" b="1" dirty="0"/>
              <a:t>fascination</a:t>
            </a:r>
            <a:r>
              <a:rPr lang="en-GB" sz="1700" dirty="0"/>
              <a:t> of reading a travel account written by an AI</a:t>
            </a:r>
          </a:p>
          <a:p>
            <a:pPr marL="0" indent="0">
              <a:buNone/>
            </a:pPr>
            <a:endParaRPr lang="en-GB" sz="1700" dirty="0"/>
          </a:p>
          <a:p>
            <a:pPr marL="0" indent="0">
              <a:buNone/>
            </a:pPr>
            <a:r>
              <a:rPr lang="en-GB" sz="1700" dirty="0"/>
              <a:t>The text is:</a:t>
            </a:r>
          </a:p>
          <a:p>
            <a:pPr marL="514350" indent="-514350">
              <a:buAutoNum type="arabicParenR"/>
            </a:pPr>
            <a:r>
              <a:rPr lang="en-GB" sz="1700" dirty="0"/>
              <a:t>manifestly </a:t>
            </a:r>
            <a:r>
              <a:rPr lang="en-GB" sz="1700" b="1" dirty="0"/>
              <a:t>intertextual</a:t>
            </a:r>
          </a:p>
          <a:p>
            <a:pPr marL="514350" indent="-514350">
              <a:buAutoNum type="arabicParenR"/>
            </a:pPr>
            <a:r>
              <a:rPr lang="en-GB" sz="1700" dirty="0"/>
              <a:t>a </a:t>
            </a:r>
            <a:r>
              <a:rPr lang="en-GB" sz="1700" b="1" dirty="0"/>
              <a:t>synesthetic site </a:t>
            </a:r>
            <a:r>
              <a:rPr lang="en-GB" sz="1700" dirty="0"/>
              <a:t>of techno-human negotiation</a:t>
            </a:r>
          </a:p>
          <a:p>
            <a:pPr marL="514350" indent="-514350">
              <a:buAutoNum type="arabicParenR"/>
            </a:pPr>
            <a:r>
              <a:rPr lang="en-GB" sz="1700" dirty="0"/>
              <a:t>A form of </a:t>
            </a:r>
            <a:r>
              <a:rPr lang="en-GB" sz="1700" b="1" dirty="0"/>
              <a:t>artificial </a:t>
            </a:r>
            <a:r>
              <a:rPr lang="en-GB" sz="1700" b="1" dirty="0" err="1"/>
              <a:t>hypomnemata</a:t>
            </a:r>
            <a:r>
              <a:rPr lang="en-GB" sz="1700" b="1" dirty="0"/>
              <a:t>: </a:t>
            </a:r>
            <a:r>
              <a:rPr lang="en-GB" sz="1700" dirty="0"/>
              <a:t>“a material memory of things read, heard, or thought, thus offering these as an accumulated treasure for rereading and later mediation” (Foucault 1997)</a:t>
            </a:r>
          </a:p>
          <a:p>
            <a:pPr>
              <a:buFont typeface="Wingdings" pitchFamily="2" charset="2"/>
              <a:buChar char="à"/>
            </a:pPr>
            <a:r>
              <a:rPr lang="en-GB" sz="1700" dirty="0"/>
              <a:t>AI </a:t>
            </a:r>
            <a:r>
              <a:rPr lang="en-GB" sz="1700" dirty="0" err="1"/>
              <a:t>hypomnemata</a:t>
            </a:r>
            <a:r>
              <a:rPr lang="en-GB" sz="1700" dirty="0"/>
              <a:t> as a </a:t>
            </a:r>
            <a:r>
              <a:rPr lang="en-GB" sz="1700" b="1" dirty="0"/>
              <a:t>techno-agent </a:t>
            </a:r>
            <a:r>
              <a:rPr lang="en-GB" sz="1700" dirty="0"/>
              <a:t>(if not self?</a:t>
            </a:r>
            <a:r>
              <a:rPr lang="en-GB" sz="1700" dirty="0">
                <a:sym typeface="Wingdings" pitchFamily="2" charset="2"/>
              </a:rPr>
              <a:t>)</a:t>
            </a:r>
            <a:r>
              <a:rPr lang="en-GB" sz="1700" b="1" dirty="0"/>
              <a:t> in the making (?)</a:t>
            </a:r>
          </a:p>
        </p:txBody>
      </p:sp>
    </p:spTree>
    <p:extLst>
      <p:ext uri="{BB962C8B-B14F-4D97-AF65-F5344CB8AC3E}">
        <p14:creationId xmlns:p14="http://schemas.microsoft.com/office/powerpoint/2010/main" val="84765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F9C1F9-FE53-40E7-A8EB-13B5FEC65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E2CC22-42C3-4599-072F-A72E711B8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EE" dirty="0"/>
          </a:p>
          <a:p>
            <a:endParaRPr lang="it-EE" dirty="0"/>
          </a:p>
          <a:p>
            <a:pPr marL="0" indent="0" algn="ctr">
              <a:buNone/>
            </a:pPr>
            <a:r>
              <a:rPr lang="it-EE" sz="6000" dirty="0"/>
              <a:t>THANK YOU!</a:t>
            </a:r>
          </a:p>
          <a:p>
            <a:pPr marL="0" indent="0" algn="ctr">
              <a:buNone/>
            </a:pPr>
            <a:r>
              <a:rPr lang="it-IT" sz="3000" dirty="0"/>
              <a:t>Personal website: </a:t>
            </a:r>
            <a:r>
              <a:rPr lang="it-IT" sz="3000" dirty="0">
                <a:hlinkClick r:id="rId2"/>
              </a:rPr>
              <a:t>https://stefanocalzati.com</a:t>
            </a:r>
            <a:r>
              <a:rPr lang="it-IT" sz="3000" dirty="0"/>
              <a:t> </a:t>
            </a:r>
          </a:p>
          <a:p>
            <a:pPr marL="0" indent="0" algn="ctr">
              <a:buNone/>
            </a:pPr>
            <a:r>
              <a:rPr lang="it-IT" sz="3000" dirty="0"/>
              <a:t>E</a:t>
            </a:r>
            <a:r>
              <a:rPr lang="it-EE" sz="3000" dirty="0"/>
              <a:t>mail: </a:t>
            </a:r>
            <a:r>
              <a:rPr lang="it-EE" sz="3000" dirty="0">
                <a:hlinkClick r:id="rId3"/>
              </a:rPr>
              <a:t>stefano.calzati@ec.europa.eu</a:t>
            </a:r>
            <a:r>
              <a:rPr lang="it-EE" sz="3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271221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6210</TotalTime>
  <Words>716</Words>
  <Application>Microsoft Macintosh PowerPoint</Application>
  <PresentationFormat>Widescreen</PresentationFormat>
  <Paragraphs>100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Exo</vt:lpstr>
      <vt:lpstr>Arial</vt:lpstr>
      <vt:lpstr>Calibri</vt:lpstr>
      <vt:lpstr>Calibri Light</vt:lpstr>
      <vt:lpstr>Wingdings</vt:lpstr>
      <vt:lpstr>Tema di Office</vt:lpstr>
      <vt:lpstr>Intimacy as a  Techno-Human Symbiosis</vt:lpstr>
      <vt:lpstr>Three (Technological) Ecologies</vt:lpstr>
      <vt:lpstr>Enmeshed Ecologies</vt:lpstr>
      <vt:lpstr>Large Language Models</vt:lpstr>
      <vt:lpstr>Human vs. AI</vt:lpstr>
      <vt:lpstr>A Symbiotic Phenomenological Standpoint</vt:lpstr>
      <vt:lpstr>Agenda</vt:lpstr>
      <vt:lpstr>Three Axes</vt:lpstr>
      <vt:lpstr>Before the Hype</vt:lpstr>
      <vt:lpstr>The Text’s Features </vt:lpstr>
      <vt:lpstr>Considerations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the Lens of Quantum Ecology</dc:title>
  <dc:creator>Stefano Calzati</dc:creator>
  <cp:lastModifiedBy>Stefano Calzati</cp:lastModifiedBy>
  <cp:revision>17</cp:revision>
  <dcterms:created xsi:type="dcterms:W3CDTF">2025-03-18T09:36:22Z</dcterms:created>
  <dcterms:modified xsi:type="dcterms:W3CDTF">2025-06-25T11:52:15Z</dcterms:modified>
</cp:coreProperties>
</file>