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7" r:id="rId2"/>
    <p:sldId id="258" r:id="rId3"/>
    <p:sldId id="262" r:id="rId4"/>
    <p:sldId id="259" r:id="rId5"/>
    <p:sldId id="260" r:id="rId6"/>
    <p:sldId id="261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i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0"/>
    <p:restoredTop sz="94695"/>
  </p:normalViewPr>
  <p:slideViewPr>
    <p:cSldViewPr snapToGrid="0">
      <p:cViewPr varScale="1">
        <p:scale>
          <a:sx n="86" d="100"/>
          <a:sy n="86" d="100"/>
        </p:scale>
        <p:origin x="13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78E8BE-75C9-469D-9242-2251230B37B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087054-43C9-40A2-A056-956BBB671B24}">
      <dgm:prSet/>
      <dgm:spPr/>
      <dgm:t>
        <a:bodyPr/>
        <a:lstStyle/>
        <a:p>
          <a:r>
            <a:rPr lang="en-GB" noProof="0" dirty="0"/>
            <a:t>A </a:t>
          </a:r>
          <a:r>
            <a:rPr lang="en-GB" b="1" noProof="0" dirty="0"/>
            <a:t>fractal</a:t>
          </a:r>
          <a:r>
            <a:rPr lang="en-GB" noProof="0" dirty="0"/>
            <a:t> is a topological and temporal (re)configuration of a never-ending pattern </a:t>
          </a:r>
          <a:br>
            <a:rPr lang="en-GB" noProof="0" dirty="0"/>
          </a:br>
          <a:r>
            <a:rPr lang="en-GB" noProof="0" dirty="0">
              <a:sym typeface="Wingdings" panose="05000000000000000000" pitchFamily="2" charset="2"/>
            </a:rPr>
            <a:t></a:t>
          </a:r>
          <a:r>
            <a:rPr lang="en-GB" noProof="0" dirty="0"/>
            <a:t> from the micro to the macro scale, </a:t>
          </a:r>
          <a:r>
            <a:rPr lang="en-GB" b="1" noProof="0" dirty="0"/>
            <a:t>a fractal always already contains its own autopoietic be-coming</a:t>
          </a:r>
          <a:endParaRPr lang="en-GB" noProof="0" dirty="0"/>
        </a:p>
      </dgm:t>
    </dgm:pt>
    <dgm:pt modelId="{E7BA21E8-FF8F-4633-AD0B-BD72B6E9DBD1}" type="parTrans" cxnId="{D9DF2107-9D93-4795-923C-A38EF97D1BA9}">
      <dgm:prSet/>
      <dgm:spPr/>
      <dgm:t>
        <a:bodyPr/>
        <a:lstStyle/>
        <a:p>
          <a:endParaRPr lang="en-US"/>
        </a:p>
      </dgm:t>
    </dgm:pt>
    <dgm:pt modelId="{95AAD217-FFAD-46C1-B680-3C8F5118782B}" type="sibTrans" cxnId="{D9DF2107-9D93-4795-923C-A38EF97D1BA9}">
      <dgm:prSet/>
      <dgm:spPr/>
      <dgm:t>
        <a:bodyPr/>
        <a:lstStyle/>
        <a:p>
          <a:endParaRPr lang="en-US"/>
        </a:p>
      </dgm:t>
    </dgm:pt>
    <dgm:pt modelId="{72C6F789-B675-41CC-A07F-35E29C31BA7A}">
      <dgm:prSet/>
      <dgm:spPr/>
      <dgm:t>
        <a:bodyPr/>
        <a:lstStyle/>
        <a:p>
          <a:r>
            <a:rPr lang="en-GB" noProof="0" dirty="0"/>
            <a:t>In a </a:t>
          </a:r>
          <a:r>
            <a:rPr lang="en-GB" b="1" noProof="0" dirty="0"/>
            <a:t>hologram</a:t>
          </a:r>
          <a:r>
            <a:rPr lang="en-GB" noProof="0" dirty="0"/>
            <a:t>, «the whole is present in the parts, not made up of them” (Wendt 2015) </a:t>
          </a:r>
          <a:br>
            <a:rPr lang="en-GB" noProof="0" dirty="0"/>
          </a:br>
          <a:r>
            <a:rPr lang="en-GB" noProof="0" dirty="0">
              <a:sym typeface="Wingdings" panose="05000000000000000000" pitchFamily="2" charset="2"/>
            </a:rPr>
            <a:t></a:t>
          </a:r>
          <a:r>
            <a:rPr lang="en-GB" noProof="0" dirty="0"/>
            <a:t> a hologram, </a:t>
          </a:r>
          <a:r>
            <a:rPr lang="en-GB" b="1" noProof="0" dirty="0"/>
            <a:t>at once</a:t>
          </a:r>
          <a:r>
            <a:rPr lang="en-GB" noProof="0" dirty="0"/>
            <a:t>, </a:t>
          </a:r>
          <a:r>
            <a:rPr lang="en-GB" b="1" noProof="0" dirty="0"/>
            <a:t>embodies</a:t>
          </a:r>
          <a:r>
            <a:rPr lang="en-GB" noProof="0" dirty="0"/>
            <a:t> its </a:t>
          </a:r>
          <a:r>
            <a:rPr lang="en-GB" i="1" noProof="0" dirty="0"/>
            <a:t>dispositif</a:t>
          </a:r>
          <a:r>
            <a:rPr lang="en-GB" noProof="0" dirty="0"/>
            <a:t> and </a:t>
          </a:r>
          <a:r>
            <a:rPr lang="en-GB" b="1" noProof="0" dirty="0"/>
            <a:t>materializes</a:t>
          </a:r>
          <a:r>
            <a:rPr lang="en-GB" noProof="0" dirty="0"/>
            <a:t> a certain </a:t>
          </a:r>
          <a:r>
            <a:rPr lang="en-GB" i="1" noProof="0" dirty="0"/>
            <a:t>framing</a:t>
          </a:r>
        </a:p>
      </dgm:t>
    </dgm:pt>
    <dgm:pt modelId="{C8C3ED3C-F550-4666-8D83-E5BF7266E4B1}" type="parTrans" cxnId="{6B11684E-4919-4035-BCC2-0ADF67710FE7}">
      <dgm:prSet/>
      <dgm:spPr/>
      <dgm:t>
        <a:bodyPr/>
        <a:lstStyle/>
        <a:p>
          <a:endParaRPr lang="en-US"/>
        </a:p>
      </dgm:t>
    </dgm:pt>
    <dgm:pt modelId="{33DE5A1A-3DB4-4203-93E0-B2757156A2DF}" type="sibTrans" cxnId="{6B11684E-4919-4035-BCC2-0ADF67710FE7}">
      <dgm:prSet/>
      <dgm:spPr/>
      <dgm:t>
        <a:bodyPr/>
        <a:lstStyle/>
        <a:p>
          <a:endParaRPr lang="en-US"/>
        </a:p>
      </dgm:t>
    </dgm:pt>
    <dgm:pt modelId="{1B3B4E9E-3E5E-8B48-B07C-1E8D6C13B6EC}" type="pres">
      <dgm:prSet presAssocID="{DC78E8BE-75C9-469D-9242-2251230B37B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852E631-1AF5-C344-96EC-723F035425A4}" type="pres">
      <dgm:prSet presAssocID="{E1087054-43C9-40A2-A056-956BBB671B24}" presName="hierRoot1" presStyleCnt="0"/>
      <dgm:spPr/>
    </dgm:pt>
    <dgm:pt modelId="{EB1C8E1F-1322-974C-8D95-5FBB23FCCC4A}" type="pres">
      <dgm:prSet presAssocID="{E1087054-43C9-40A2-A056-956BBB671B24}" presName="composite" presStyleCnt="0"/>
      <dgm:spPr/>
    </dgm:pt>
    <dgm:pt modelId="{7847BBE8-1F3B-9044-8624-81C2204D504F}" type="pres">
      <dgm:prSet presAssocID="{E1087054-43C9-40A2-A056-956BBB671B24}" presName="background" presStyleLbl="node0" presStyleIdx="0" presStyleCnt="2"/>
      <dgm:spPr/>
    </dgm:pt>
    <dgm:pt modelId="{B3B81828-34EB-DA45-8D85-8BE73DAB0FCF}" type="pres">
      <dgm:prSet presAssocID="{E1087054-43C9-40A2-A056-956BBB671B24}" presName="text" presStyleLbl="fgAcc0" presStyleIdx="0" presStyleCnt="2">
        <dgm:presLayoutVars>
          <dgm:chPref val="3"/>
        </dgm:presLayoutVars>
      </dgm:prSet>
      <dgm:spPr/>
    </dgm:pt>
    <dgm:pt modelId="{402437E1-234B-E04B-B69A-51C1C4B7D7A9}" type="pres">
      <dgm:prSet presAssocID="{E1087054-43C9-40A2-A056-956BBB671B24}" presName="hierChild2" presStyleCnt="0"/>
      <dgm:spPr/>
    </dgm:pt>
    <dgm:pt modelId="{6DDB366B-ABFA-7E47-915F-86FCA7822EA6}" type="pres">
      <dgm:prSet presAssocID="{72C6F789-B675-41CC-A07F-35E29C31BA7A}" presName="hierRoot1" presStyleCnt="0"/>
      <dgm:spPr/>
    </dgm:pt>
    <dgm:pt modelId="{DDB63129-4B8D-874F-8916-A9DAC026B716}" type="pres">
      <dgm:prSet presAssocID="{72C6F789-B675-41CC-A07F-35E29C31BA7A}" presName="composite" presStyleCnt="0"/>
      <dgm:spPr/>
    </dgm:pt>
    <dgm:pt modelId="{D8272EEB-7820-0E40-B801-30311FB1D8FB}" type="pres">
      <dgm:prSet presAssocID="{72C6F789-B675-41CC-A07F-35E29C31BA7A}" presName="background" presStyleLbl="node0" presStyleIdx="1" presStyleCnt="2"/>
      <dgm:spPr/>
    </dgm:pt>
    <dgm:pt modelId="{038FF24F-2CA2-F841-AA02-A0A706FC63F9}" type="pres">
      <dgm:prSet presAssocID="{72C6F789-B675-41CC-A07F-35E29C31BA7A}" presName="text" presStyleLbl="fgAcc0" presStyleIdx="1" presStyleCnt="2">
        <dgm:presLayoutVars>
          <dgm:chPref val="3"/>
        </dgm:presLayoutVars>
      </dgm:prSet>
      <dgm:spPr/>
    </dgm:pt>
    <dgm:pt modelId="{EA03C9C7-ED7C-D34B-9ADF-2F57AA345035}" type="pres">
      <dgm:prSet presAssocID="{72C6F789-B675-41CC-A07F-35E29C31BA7A}" presName="hierChild2" presStyleCnt="0"/>
      <dgm:spPr/>
    </dgm:pt>
  </dgm:ptLst>
  <dgm:cxnLst>
    <dgm:cxn modelId="{D9DF2107-9D93-4795-923C-A38EF97D1BA9}" srcId="{DC78E8BE-75C9-469D-9242-2251230B37B6}" destId="{E1087054-43C9-40A2-A056-956BBB671B24}" srcOrd="0" destOrd="0" parTransId="{E7BA21E8-FF8F-4633-AD0B-BD72B6E9DBD1}" sibTransId="{95AAD217-FFAD-46C1-B680-3C8F5118782B}"/>
    <dgm:cxn modelId="{AEAE400E-722A-1D48-911C-69558CF1278E}" type="presOf" srcId="{DC78E8BE-75C9-469D-9242-2251230B37B6}" destId="{1B3B4E9E-3E5E-8B48-B07C-1E8D6C13B6EC}" srcOrd="0" destOrd="0" presId="urn:microsoft.com/office/officeart/2005/8/layout/hierarchy1"/>
    <dgm:cxn modelId="{6B11684E-4919-4035-BCC2-0ADF67710FE7}" srcId="{DC78E8BE-75C9-469D-9242-2251230B37B6}" destId="{72C6F789-B675-41CC-A07F-35E29C31BA7A}" srcOrd="1" destOrd="0" parTransId="{C8C3ED3C-F550-4666-8D83-E5BF7266E4B1}" sibTransId="{33DE5A1A-3DB4-4203-93E0-B2757156A2DF}"/>
    <dgm:cxn modelId="{A3F1DDA7-B844-7846-95FD-AE8224D8E593}" type="presOf" srcId="{72C6F789-B675-41CC-A07F-35E29C31BA7A}" destId="{038FF24F-2CA2-F841-AA02-A0A706FC63F9}" srcOrd="0" destOrd="0" presId="urn:microsoft.com/office/officeart/2005/8/layout/hierarchy1"/>
    <dgm:cxn modelId="{0B0B0BDB-574C-EE4C-ABE4-598C06EF99B8}" type="presOf" srcId="{E1087054-43C9-40A2-A056-956BBB671B24}" destId="{B3B81828-34EB-DA45-8D85-8BE73DAB0FCF}" srcOrd="0" destOrd="0" presId="urn:microsoft.com/office/officeart/2005/8/layout/hierarchy1"/>
    <dgm:cxn modelId="{0213FD07-A123-5243-8395-339B391E0254}" type="presParOf" srcId="{1B3B4E9E-3E5E-8B48-B07C-1E8D6C13B6EC}" destId="{E852E631-1AF5-C344-96EC-723F035425A4}" srcOrd="0" destOrd="0" presId="urn:microsoft.com/office/officeart/2005/8/layout/hierarchy1"/>
    <dgm:cxn modelId="{7F4CC0AD-C657-884D-91C4-03193349A1B9}" type="presParOf" srcId="{E852E631-1AF5-C344-96EC-723F035425A4}" destId="{EB1C8E1F-1322-974C-8D95-5FBB23FCCC4A}" srcOrd="0" destOrd="0" presId="urn:microsoft.com/office/officeart/2005/8/layout/hierarchy1"/>
    <dgm:cxn modelId="{088831B6-CC3D-E448-A1A3-A707EAD47330}" type="presParOf" srcId="{EB1C8E1F-1322-974C-8D95-5FBB23FCCC4A}" destId="{7847BBE8-1F3B-9044-8624-81C2204D504F}" srcOrd="0" destOrd="0" presId="urn:microsoft.com/office/officeart/2005/8/layout/hierarchy1"/>
    <dgm:cxn modelId="{6A95B269-FFD3-3A4F-AF33-B470425268AC}" type="presParOf" srcId="{EB1C8E1F-1322-974C-8D95-5FBB23FCCC4A}" destId="{B3B81828-34EB-DA45-8D85-8BE73DAB0FCF}" srcOrd="1" destOrd="0" presId="urn:microsoft.com/office/officeart/2005/8/layout/hierarchy1"/>
    <dgm:cxn modelId="{7439E8E6-9A1C-804A-8C78-149737777B0A}" type="presParOf" srcId="{E852E631-1AF5-C344-96EC-723F035425A4}" destId="{402437E1-234B-E04B-B69A-51C1C4B7D7A9}" srcOrd="1" destOrd="0" presId="urn:microsoft.com/office/officeart/2005/8/layout/hierarchy1"/>
    <dgm:cxn modelId="{3881EB78-4702-8C46-86FC-6BF6224D2B49}" type="presParOf" srcId="{1B3B4E9E-3E5E-8B48-B07C-1E8D6C13B6EC}" destId="{6DDB366B-ABFA-7E47-915F-86FCA7822EA6}" srcOrd="1" destOrd="0" presId="urn:microsoft.com/office/officeart/2005/8/layout/hierarchy1"/>
    <dgm:cxn modelId="{417FE34B-1557-8349-AFF3-78F8EE6FCC3C}" type="presParOf" srcId="{6DDB366B-ABFA-7E47-915F-86FCA7822EA6}" destId="{DDB63129-4B8D-874F-8916-A9DAC026B716}" srcOrd="0" destOrd="0" presId="urn:microsoft.com/office/officeart/2005/8/layout/hierarchy1"/>
    <dgm:cxn modelId="{168E73F0-6738-5645-9781-2F6C109DFE25}" type="presParOf" srcId="{DDB63129-4B8D-874F-8916-A9DAC026B716}" destId="{D8272EEB-7820-0E40-B801-30311FB1D8FB}" srcOrd="0" destOrd="0" presId="urn:microsoft.com/office/officeart/2005/8/layout/hierarchy1"/>
    <dgm:cxn modelId="{0E75C4BC-9526-0A45-827D-BBB90B72B5BF}" type="presParOf" srcId="{DDB63129-4B8D-874F-8916-A9DAC026B716}" destId="{038FF24F-2CA2-F841-AA02-A0A706FC63F9}" srcOrd="1" destOrd="0" presId="urn:microsoft.com/office/officeart/2005/8/layout/hierarchy1"/>
    <dgm:cxn modelId="{393C657A-A3F4-224A-9EA4-F223970930F8}" type="presParOf" srcId="{6DDB366B-ABFA-7E47-915F-86FCA7822EA6}" destId="{EA03C9C7-ED7C-D34B-9ADF-2F57AA34503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7BBE8-1F3B-9044-8624-81C2204D504F}">
      <dsp:nvSpPr>
        <dsp:cNvPr id="0" name=""/>
        <dsp:cNvSpPr/>
      </dsp:nvSpPr>
      <dsp:spPr>
        <a:xfrm>
          <a:off x="1320" y="150224"/>
          <a:ext cx="4636182" cy="29439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81828-34EB-DA45-8D85-8BE73DAB0FCF}">
      <dsp:nvSpPr>
        <dsp:cNvPr id="0" name=""/>
        <dsp:cNvSpPr/>
      </dsp:nvSpPr>
      <dsp:spPr>
        <a:xfrm>
          <a:off x="516452" y="639599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noProof="0" dirty="0"/>
            <a:t>A </a:t>
          </a:r>
          <a:r>
            <a:rPr lang="en-GB" sz="2600" b="1" kern="1200" noProof="0" dirty="0"/>
            <a:t>fractal</a:t>
          </a:r>
          <a:r>
            <a:rPr lang="en-GB" sz="2600" kern="1200" noProof="0" dirty="0"/>
            <a:t> is a topological and temporal (re)configuration of a never-ending pattern </a:t>
          </a:r>
          <a:br>
            <a:rPr lang="en-GB" sz="2600" kern="1200" noProof="0" dirty="0"/>
          </a:br>
          <a:r>
            <a:rPr lang="en-GB" sz="2600" kern="1200" noProof="0" dirty="0">
              <a:sym typeface="Wingdings" panose="05000000000000000000" pitchFamily="2" charset="2"/>
            </a:rPr>
            <a:t></a:t>
          </a:r>
          <a:r>
            <a:rPr lang="en-GB" sz="2600" kern="1200" noProof="0" dirty="0"/>
            <a:t> from the micro to the macro scale, </a:t>
          </a:r>
          <a:r>
            <a:rPr lang="en-GB" sz="2600" b="1" kern="1200" noProof="0" dirty="0"/>
            <a:t>a fractal always already contains its own autopoietic be-coming</a:t>
          </a:r>
          <a:endParaRPr lang="en-GB" sz="2600" kern="1200" noProof="0" dirty="0"/>
        </a:p>
      </dsp:txBody>
      <dsp:txXfrm>
        <a:off x="602678" y="725825"/>
        <a:ext cx="4463730" cy="2771523"/>
      </dsp:txXfrm>
    </dsp:sp>
    <dsp:sp modelId="{D8272EEB-7820-0E40-B801-30311FB1D8FB}">
      <dsp:nvSpPr>
        <dsp:cNvPr id="0" name=""/>
        <dsp:cNvSpPr/>
      </dsp:nvSpPr>
      <dsp:spPr>
        <a:xfrm>
          <a:off x="5667765" y="150224"/>
          <a:ext cx="4636182" cy="29439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FF24F-2CA2-F841-AA02-A0A706FC63F9}">
      <dsp:nvSpPr>
        <dsp:cNvPr id="0" name=""/>
        <dsp:cNvSpPr/>
      </dsp:nvSpPr>
      <dsp:spPr>
        <a:xfrm>
          <a:off x="6182897" y="639599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noProof="0" dirty="0"/>
            <a:t>In a </a:t>
          </a:r>
          <a:r>
            <a:rPr lang="en-GB" sz="2600" b="1" kern="1200" noProof="0" dirty="0"/>
            <a:t>hologram</a:t>
          </a:r>
          <a:r>
            <a:rPr lang="en-GB" sz="2600" kern="1200" noProof="0" dirty="0"/>
            <a:t>, «the whole is present in the parts, not made up of them” (Wendt 2015) </a:t>
          </a:r>
          <a:br>
            <a:rPr lang="en-GB" sz="2600" kern="1200" noProof="0" dirty="0"/>
          </a:br>
          <a:r>
            <a:rPr lang="en-GB" sz="2600" kern="1200" noProof="0" dirty="0">
              <a:sym typeface="Wingdings" panose="05000000000000000000" pitchFamily="2" charset="2"/>
            </a:rPr>
            <a:t></a:t>
          </a:r>
          <a:r>
            <a:rPr lang="en-GB" sz="2600" kern="1200" noProof="0" dirty="0"/>
            <a:t> a hologram, </a:t>
          </a:r>
          <a:r>
            <a:rPr lang="en-GB" sz="2600" b="1" kern="1200" noProof="0" dirty="0"/>
            <a:t>at once</a:t>
          </a:r>
          <a:r>
            <a:rPr lang="en-GB" sz="2600" kern="1200" noProof="0" dirty="0"/>
            <a:t>, </a:t>
          </a:r>
          <a:r>
            <a:rPr lang="en-GB" sz="2600" b="1" kern="1200" noProof="0" dirty="0"/>
            <a:t>embodies</a:t>
          </a:r>
          <a:r>
            <a:rPr lang="en-GB" sz="2600" kern="1200" noProof="0" dirty="0"/>
            <a:t> its </a:t>
          </a:r>
          <a:r>
            <a:rPr lang="en-GB" sz="2600" i="1" kern="1200" noProof="0" dirty="0"/>
            <a:t>dispositif</a:t>
          </a:r>
          <a:r>
            <a:rPr lang="en-GB" sz="2600" kern="1200" noProof="0" dirty="0"/>
            <a:t> and </a:t>
          </a:r>
          <a:r>
            <a:rPr lang="en-GB" sz="2600" b="1" kern="1200" noProof="0" dirty="0"/>
            <a:t>materializes</a:t>
          </a:r>
          <a:r>
            <a:rPr lang="en-GB" sz="2600" kern="1200" noProof="0" dirty="0"/>
            <a:t> a certain </a:t>
          </a:r>
          <a:r>
            <a:rPr lang="en-GB" sz="2600" i="1" kern="1200" noProof="0" dirty="0"/>
            <a:t>framing</a:t>
          </a:r>
        </a:p>
      </dsp:txBody>
      <dsp:txXfrm>
        <a:off x="6269123" y="725825"/>
        <a:ext cx="4463730" cy="2771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60800F-6623-1F5D-8A41-DEAC8B10E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812B01C-E74C-295C-5499-FDAA0CF380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4F5775-BAF4-0278-CB89-5F7361C4B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D33871-2975-964F-DD11-25E4200C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180C33-6E41-E6D0-DE8B-0D99A004B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941077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21205C-41D9-44A5-0B2D-CAECEC07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8378A1-BB7C-7801-F205-9DCA1099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B31356-EC67-233F-4A0C-6120B24C5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129F1A2-B5FD-1EA7-34C4-5CA30DCCA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A38967-A7BA-34B8-DDDC-EE640FA8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419377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55D995-E1A1-D089-4B41-B109D62E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D94F860-55A5-FE1B-8785-CFF53E7F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3311F5-1A9D-52E7-712B-0D913FFB0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165DF04-387B-4862-09D5-F584D3B01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08593D-66AC-9718-E912-D7CCE70EE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992657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B1B078-B5DC-57BC-D75C-97F5FDEB7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7BC08F-E916-BCC2-035F-1B1B99F841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7B74F82-7DCB-43A4-FDD8-45EA1DD24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1EF3BD7-EDF9-600B-C780-F1F68B01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8F47E39-D6FA-94A5-B445-425D9627E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39E305E-4E06-9A6F-5639-5145F2488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2766876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379F07-76B5-493A-440A-593CBF401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5710C2-69C7-13E2-CE4B-48FB4D547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081F219-C253-17C0-EFDA-0BCDB8744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32C3848-C3A6-C03B-76C7-377C6F20B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2FF13D5-3741-A695-3707-4A19FD2E4F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05521CD-9D70-1D28-B119-E688FBFFB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F4ACFE7-BC6F-62AE-C3A3-B8621453A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219761F-0190-786B-8F4F-698821AB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128067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500573-7D80-74B3-10CA-E9838393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3A94930-CD2B-B2DB-9AC5-A21A770A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D8A2EF4-774B-2EE6-8DC4-507BDEF51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FC89D8-5E5D-C0E0-C586-84AB043A9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333830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9617E8E-0E13-E9C0-91D1-FF2188E6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A7C7C8F-5D39-119E-3D51-D5FA754F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71157B-CFB4-07C4-0AC3-C9179C9E8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93956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8DF406-07E3-217E-68AC-7B3355EE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C29F02-71D4-1F6A-37FA-930C4EB20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638052D-6908-8F9A-E39D-18E1A4FAB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79492DB-8C0D-850A-06C2-56304F905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6BBF8CB-6B94-4724-E1DE-63E1CAA7D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26C62BE-4DB8-ADF7-E61C-670358B9B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24761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DD9B1E-5EC8-7475-DEDB-67B933013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321B5E0-3988-4F95-9735-7C0EB7B7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E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CD6AA4D-2BD4-F2D5-C04B-B8AAA4C3C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1CD01AC-EF33-A3F7-E029-C69FDCE0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6B98E6-8807-2238-F37A-41236092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671F10B-BCBB-5B89-B120-A4E3BDCA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632273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62A5F8-0828-CAC2-6AE1-F636D1E1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0049940-884D-D3DB-1F6D-7993E38FE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D999BD-AE21-54D5-8E2D-7C3DE2800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8B2FAA-8E01-FDC2-2B37-91339A4B3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F30F27-6803-2A4A-0733-36C9C434E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309150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8DEDC1F-8BBD-8D9B-EE8C-DF4FF8845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FD6EE2-5104-CA22-CCEB-F1DD2F7E8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E52CB7-83A9-5886-1E62-E7986D107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BF047B-CAF6-B5AC-BFFA-61044563F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39CBB5-5D08-6329-0BB5-EC3F0FEF6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75669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C24E7D8-20BB-53BF-D16B-D9E01EA48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48A80E7-8B0C-0171-FA8E-C135598F1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FCD0AB4-138E-49F6-1C03-9B44A8696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09500-6F43-244C-8D41-EF9E2D6DDC14}" type="datetimeFigureOut">
              <a:rPr lang="it-EE" smtClean="0"/>
              <a:t>07.06.25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A8CAB9-F31C-0C27-ECB6-81E842403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4BA3A6-6B8C-EB5A-E2F3-22711060B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21ADF-6C50-7B41-A1A6-30B5C5376FD1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9976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5E1D87-9889-26B0-16B8-71A4F6813E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7993" y="1041400"/>
            <a:ext cx="9476014" cy="2387600"/>
          </a:xfrm>
        </p:spPr>
        <p:txBody>
          <a:bodyPr>
            <a:normAutofit/>
          </a:bodyPr>
          <a:lstStyle/>
          <a:p>
            <a:r>
              <a:rPr lang="en-GB" b="1" i="1" dirty="0"/>
              <a:t>Through the Lens of Quantum Ecology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26907AE-17B4-85F6-96CA-163989519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058075"/>
          </a:xfrm>
        </p:spPr>
        <p:txBody>
          <a:bodyPr>
            <a:normAutofit/>
          </a:bodyPr>
          <a:lstStyle/>
          <a:p>
            <a:endParaRPr lang="it-IT" sz="3000" i="1" dirty="0"/>
          </a:p>
          <a:p>
            <a:r>
              <a:rPr lang="en-GB" sz="3000" i="1" dirty="0"/>
              <a:t>Holographic Bodies and Inconsistent Agents</a:t>
            </a:r>
          </a:p>
          <a:p>
            <a:endParaRPr lang="it-IT" sz="3000" i="1" dirty="0"/>
          </a:p>
          <a:p>
            <a:r>
              <a:rPr lang="it-EE" sz="1800" dirty="0"/>
              <a:t>Dr </a:t>
            </a:r>
            <a:r>
              <a:rPr lang="it-EE" sz="1800" b="1" dirty="0"/>
              <a:t>Stefano Calzati</a:t>
            </a:r>
            <a:r>
              <a:rPr lang="it-EE" sz="1800" dirty="0"/>
              <a:t> </a:t>
            </a:r>
            <a:r>
              <a:rPr lang="it-EE" sz="1800"/>
              <a:t>– Joint Research Centre</a:t>
            </a:r>
            <a:endParaRPr lang="it-EE" sz="18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08E5C1-F69D-F0E4-AF4C-53C4D687AB4B}"/>
              </a:ext>
            </a:extLst>
          </p:cNvPr>
          <p:cNvSpPr txBox="1"/>
          <p:nvPr/>
        </p:nvSpPr>
        <p:spPr>
          <a:xfrm>
            <a:off x="8356146" y="5973085"/>
            <a:ext cx="36453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b="1" i="0">
                <a:effectLst/>
                <a:latin typeface="Exo"/>
              </a:rPr>
              <a:t>10th STS Italia Conference</a:t>
            </a:r>
          </a:p>
          <a:p>
            <a:pPr algn="l"/>
            <a:r>
              <a:rPr lang="it-IT" i="1">
                <a:latin typeface="Exo"/>
              </a:rPr>
              <a:t>11-13 June, Politecnico di Milano</a:t>
            </a:r>
            <a:endParaRPr lang="it-IT" b="0" i="1">
              <a:effectLst/>
              <a:latin typeface="Exo"/>
            </a:endParaRPr>
          </a:p>
        </p:txBody>
      </p:sp>
      <p:pic>
        <p:nvPicPr>
          <p:cNvPr id="1026" name="Picture 2" descr="STS Italia">
            <a:extLst>
              <a:ext uri="{FF2B5EF4-FFF2-40B4-BE49-F238E27FC236}">
                <a16:creationId xmlns:a16="http://schemas.microsoft.com/office/drawing/2014/main" id="{440AF629-F42A-C4C2-B419-02E5700AC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843" y="5816600"/>
            <a:ext cx="959303" cy="95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15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FEC122-580A-67BA-8742-A67875BD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EE" dirty="0"/>
              <a:t>Three (Technological) Ecologies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9E0963-F188-776E-16A0-8F7697A4A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it-EE" dirty="0"/>
              <a:t>Language </a:t>
            </a:r>
            <a:r>
              <a:rPr lang="it-EE" dirty="0">
                <a:sym typeface="Wingdings" pitchFamily="2" charset="2"/>
              </a:rPr>
              <a:t> based on </a:t>
            </a:r>
            <a:r>
              <a:rPr lang="it-EE" b="1" dirty="0">
                <a:sym typeface="Wingdings" pitchFamily="2" charset="2"/>
              </a:rPr>
              <a:t>meaningful world-sensing</a:t>
            </a:r>
            <a:r>
              <a:rPr lang="it-EE" dirty="0">
                <a:sym typeface="Wingdings" pitchFamily="2" charset="2"/>
              </a:rPr>
              <a:t> </a:t>
            </a:r>
            <a:br>
              <a:rPr lang="it-EE" dirty="0">
                <a:sym typeface="Wingdings" pitchFamily="2" charset="2"/>
              </a:rPr>
            </a:br>
            <a:r>
              <a:rPr lang="it-EE" dirty="0">
                <a:sym typeface="Wingdings" pitchFamily="2" charset="2"/>
              </a:rPr>
              <a:t>(e.g., alphabetic &amp; logographic writing systems)</a:t>
            </a:r>
          </a:p>
          <a:p>
            <a:pPr marL="514350" indent="-514350">
              <a:buAutoNum type="arabicParenR"/>
            </a:pPr>
            <a:endParaRPr lang="it-EE" dirty="0">
              <a:sym typeface="Wingdings" pitchFamily="2" charset="2"/>
            </a:endParaRPr>
          </a:p>
          <a:p>
            <a:pPr marL="514350" indent="-514350">
              <a:buAutoNum type="arabicParenR"/>
            </a:pPr>
            <a:endParaRPr lang="it-EE" dirty="0">
              <a:sym typeface="Wingdings" pitchFamily="2" charset="2"/>
            </a:endParaRPr>
          </a:p>
          <a:p>
            <a:pPr marL="514350" indent="-514350">
              <a:buAutoNum type="arabicParenR"/>
            </a:pPr>
            <a:r>
              <a:rPr lang="it-EE" dirty="0"/>
              <a:t>Digital </a:t>
            </a:r>
            <a:r>
              <a:rPr lang="it-EE" dirty="0">
                <a:sym typeface="Wingdings" pitchFamily="2" charset="2"/>
              </a:rPr>
              <a:t> based on </a:t>
            </a:r>
            <a:r>
              <a:rPr lang="it-EE" b="1" dirty="0">
                <a:sym typeface="Wingdings" pitchFamily="2" charset="2"/>
              </a:rPr>
              <a:t>computable world-sensing</a:t>
            </a:r>
            <a:r>
              <a:rPr lang="it-EE" dirty="0">
                <a:sym typeface="Wingdings" pitchFamily="2" charset="2"/>
              </a:rPr>
              <a:t> </a:t>
            </a:r>
            <a:br>
              <a:rPr lang="it-EE" dirty="0">
                <a:sym typeface="Wingdings" pitchFamily="2" charset="2"/>
              </a:rPr>
            </a:br>
            <a:r>
              <a:rPr lang="it-EE" dirty="0">
                <a:sym typeface="Wingdings" pitchFamily="2" charset="2"/>
              </a:rPr>
              <a:t>(formatting of «sensing» into 0s &amp; 1s) </a:t>
            </a:r>
          </a:p>
          <a:p>
            <a:pPr marL="514350" indent="-514350">
              <a:buAutoNum type="arabicParenR"/>
            </a:pPr>
            <a:endParaRPr lang="it-EE" dirty="0">
              <a:sym typeface="Wingdings" pitchFamily="2" charset="2"/>
            </a:endParaRPr>
          </a:p>
          <a:p>
            <a:pPr marL="514350" indent="-514350">
              <a:buAutoNum type="arabicParenR"/>
            </a:pPr>
            <a:endParaRPr lang="it-EE" dirty="0">
              <a:sym typeface="Wingdings" pitchFamily="2" charset="2"/>
            </a:endParaRPr>
          </a:p>
          <a:p>
            <a:pPr marL="514350" indent="-514350">
              <a:buAutoNum type="arabicParenR"/>
            </a:pPr>
            <a:r>
              <a:rPr lang="it-EE" dirty="0">
                <a:sym typeface="Wingdings" pitchFamily="2" charset="2"/>
              </a:rPr>
              <a:t>Quantum  based on a </a:t>
            </a:r>
            <a:r>
              <a:rPr lang="it-EE" b="1" dirty="0">
                <a:sym typeface="Wingdings" pitchFamily="2" charset="2"/>
              </a:rPr>
              <a:t>synthetic world-sensing</a:t>
            </a:r>
            <a:r>
              <a:rPr lang="it-EE" dirty="0">
                <a:sym typeface="Wingdings" pitchFamily="2" charset="2"/>
              </a:rPr>
              <a:t> </a:t>
            </a:r>
            <a:br>
              <a:rPr lang="it-EE" dirty="0">
                <a:sym typeface="Wingdings" pitchFamily="2" charset="2"/>
              </a:rPr>
            </a:br>
            <a:r>
              <a:rPr lang="it-EE" dirty="0">
                <a:sym typeface="Wingdings" pitchFamily="2" charset="2"/>
              </a:rPr>
              <a:t>(both artificial &amp; aggregative)</a:t>
            </a:r>
            <a:endParaRPr lang="it-EE" dirty="0"/>
          </a:p>
        </p:txBody>
      </p:sp>
      <p:sp>
        <p:nvSpPr>
          <p:cNvPr id="4" name="Freccia bidirezionale verticale 3">
            <a:extLst>
              <a:ext uri="{FF2B5EF4-FFF2-40B4-BE49-F238E27FC236}">
                <a16:creationId xmlns:a16="http://schemas.microsoft.com/office/drawing/2014/main" id="{58C95AC2-9379-7115-AB45-3BA288AE097D}"/>
              </a:ext>
            </a:extLst>
          </p:cNvPr>
          <p:cNvSpPr/>
          <p:nvPr/>
        </p:nvSpPr>
        <p:spPr>
          <a:xfrm>
            <a:off x="3094948" y="2598918"/>
            <a:ext cx="299803" cy="790731"/>
          </a:xfrm>
          <a:prstGeom prst="up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EE" dirty="0"/>
          </a:p>
        </p:txBody>
      </p:sp>
      <p:sp>
        <p:nvSpPr>
          <p:cNvPr id="5" name="Freccia bidirezionale verticale 4">
            <a:extLst>
              <a:ext uri="{FF2B5EF4-FFF2-40B4-BE49-F238E27FC236}">
                <a16:creationId xmlns:a16="http://schemas.microsoft.com/office/drawing/2014/main" id="{64AD5EAD-4821-CDF8-5CE1-960EDF02480B}"/>
              </a:ext>
            </a:extLst>
          </p:cNvPr>
          <p:cNvSpPr/>
          <p:nvPr/>
        </p:nvSpPr>
        <p:spPr>
          <a:xfrm>
            <a:off x="3094948" y="4386587"/>
            <a:ext cx="299803" cy="790731"/>
          </a:xfrm>
          <a:prstGeom prst="up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EE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2BE7477-3242-01FB-F6F1-6FF2830F1546}"/>
              </a:ext>
            </a:extLst>
          </p:cNvPr>
          <p:cNvSpPr txBox="1"/>
          <p:nvPr/>
        </p:nvSpPr>
        <p:spPr>
          <a:xfrm>
            <a:off x="3394751" y="2809617"/>
            <a:ext cx="4794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P</a:t>
            </a:r>
            <a:r>
              <a:rPr lang="it-EE" dirty="0"/>
              <a:t>artial onto-epistemological incommensurability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BC009FF-054B-F5D4-0E51-8956FE749B63}"/>
              </a:ext>
            </a:extLst>
          </p:cNvPr>
          <p:cNvSpPr txBox="1"/>
          <p:nvPr/>
        </p:nvSpPr>
        <p:spPr>
          <a:xfrm>
            <a:off x="3394751" y="4597286"/>
            <a:ext cx="4794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P</a:t>
            </a:r>
            <a:r>
              <a:rPr lang="it-EE" dirty="0"/>
              <a:t>artial onto-epistemological incommensurability</a:t>
            </a:r>
          </a:p>
        </p:txBody>
      </p:sp>
      <p:pic>
        <p:nvPicPr>
          <p:cNvPr id="9" name="Immagine 8" descr="Immagine che contiene testo, libro, bianco e nero&#10;&#10;Descrizione generata automaticamente">
            <a:extLst>
              <a:ext uri="{FF2B5EF4-FFF2-40B4-BE49-F238E27FC236}">
                <a16:creationId xmlns:a16="http://schemas.microsoft.com/office/drawing/2014/main" id="{43F686A9-17D3-62E7-8927-9ADD1D8BD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250" y="1555802"/>
            <a:ext cx="299085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1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BB52E0B5-3102-8449-1959-6CAAED5E6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it-EE" sz="4000">
                <a:solidFill>
                  <a:schemeClr val="tx2"/>
                </a:solidFill>
              </a:rPr>
              <a:t>Key Ideas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AD9594-C7E4-2F1A-01A4-00FD88B86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r>
              <a:rPr lang="en-GB" sz="1500" b="1" i="1" dirty="0"/>
              <a:t>Dispositif</a:t>
            </a:r>
            <a:r>
              <a:rPr lang="en-GB" sz="1500" dirty="0"/>
              <a:t>: “the capacity to capture, orient, determine, intercept, model, control, or secure the gestures, </a:t>
            </a:r>
            <a:r>
              <a:rPr lang="en-GB" sz="1500" dirty="0" err="1"/>
              <a:t>behaviors</a:t>
            </a:r>
            <a:r>
              <a:rPr lang="en-GB" sz="1500" dirty="0"/>
              <a:t>, opinions, or discourses of living beings” (Agamben, 2009).</a:t>
            </a:r>
          </a:p>
          <a:p>
            <a:endParaRPr lang="en-GB" sz="1500" dirty="0"/>
          </a:p>
          <a:p>
            <a:r>
              <a:rPr lang="en-GB" sz="1500" b="1" i="1" dirty="0" err="1"/>
              <a:t>Dispositio</a:t>
            </a:r>
            <a:r>
              <a:rPr lang="en-GB" sz="1500" dirty="0"/>
              <a:t> as “organization, arrangement” </a:t>
            </a:r>
            <a:r>
              <a:rPr lang="en-GB" sz="1500" dirty="0">
                <a:sym typeface="Wingdings" pitchFamily="2" charset="2"/>
              </a:rPr>
              <a:t> </a:t>
            </a:r>
            <a:r>
              <a:rPr lang="en-GB" sz="1500" dirty="0"/>
              <a:t>the </a:t>
            </a:r>
            <a:r>
              <a:rPr lang="en-GB" sz="1500" i="1" dirty="0" err="1"/>
              <a:t>dispositio</a:t>
            </a:r>
            <a:r>
              <a:rPr lang="en-GB" sz="1500" dirty="0"/>
              <a:t> configured by/through a </a:t>
            </a:r>
            <a:r>
              <a:rPr lang="en-GB" sz="1500" i="1" dirty="0"/>
              <a:t>dispositif</a:t>
            </a:r>
            <a:r>
              <a:rPr lang="en-GB" sz="1500" dirty="0"/>
              <a:t> is always «from within» (cf. Haraway 1988)</a:t>
            </a:r>
          </a:p>
          <a:p>
            <a:endParaRPr lang="en-GB" sz="1500" dirty="0"/>
          </a:p>
          <a:p>
            <a:r>
              <a:rPr lang="en-GB" sz="1500" i="1" dirty="0"/>
              <a:t>Dispositif/</a:t>
            </a:r>
            <a:r>
              <a:rPr lang="en-GB" sz="1500" i="1" dirty="0" err="1"/>
              <a:t>dispositio</a:t>
            </a:r>
            <a:r>
              <a:rPr lang="en-GB" sz="1500" i="1" dirty="0"/>
              <a:t> </a:t>
            </a:r>
            <a:r>
              <a:rPr lang="en-GB" sz="1500" dirty="0"/>
              <a:t>are </a:t>
            </a:r>
            <a:r>
              <a:rPr lang="en-GB" sz="1500" b="1" dirty="0"/>
              <a:t>complementary</a:t>
            </a:r>
            <a:r>
              <a:rPr lang="en-GB" sz="1500" dirty="0"/>
              <a:t>, the former stressing the </a:t>
            </a:r>
            <a:r>
              <a:rPr lang="en-GB" sz="1500" b="1" dirty="0"/>
              <a:t>point-of-being</a:t>
            </a:r>
            <a:r>
              <a:rPr lang="en-GB" sz="1500" dirty="0"/>
              <a:t> in the world (de Kerckhove &amp; </a:t>
            </a:r>
            <a:r>
              <a:rPr lang="en-GB" sz="1500" dirty="0" err="1"/>
              <a:t>Almedia</a:t>
            </a:r>
            <a:r>
              <a:rPr lang="en-GB" sz="1500" dirty="0"/>
              <a:t> 2016), the latter its </a:t>
            </a:r>
            <a:r>
              <a:rPr lang="en-GB" sz="1500" b="1" dirty="0"/>
              <a:t>outer (open) horizon </a:t>
            </a:r>
            <a:r>
              <a:rPr lang="en-GB" sz="1500" dirty="0"/>
              <a:t>of becoming</a:t>
            </a:r>
          </a:p>
          <a:p>
            <a:endParaRPr lang="en-GB" sz="1500" dirty="0"/>
          </a:p>
          <a:p>
            <a:r>
              <a:rPr lang="en-GB" sz="1500" b="1" dirty="0"/>
              <a:t>Autopoiesis</a:t>
            </a:r>
            <a:r>
              <a:rPr lang="en-GB" sz="1500" dirty="0"/>
              <a:t>: the ability of a system to process information, self-organize as a unity and remain so over time (</a:t>
            </a:r>
            <a:r>
              <a:rPr lang="en-GB" sz="1500" dirty="0" err="1"/>
              <a:t>Maturana</a:t>
            </a:r>
            <a:r>
              <a:rPr lang="en-GB" sz="1500" dirty="0"/>
              <a:t> &amp; Varela 1980) </a:t>
            </a:r>
            <a:r>
              <a:rPr lang="en-GB" sz="1500" dirty="0">
                <a:sym typeface="Wingdings" pitchFamily="2" charset="2"/>
              </a:rPr>
              <a:t> </a:t>
            </a:r>
            <a:r>
              <a:rPr lang="en-GB" sz="1500" dirty="0"/>
              <a:t>Autopoiesis as the key forming principle of any ecology</a:t>
            </a:r>
          </a:p>
          <a:p>
            <a:endParaRPr lang="en-GB" sz="1500" dirty="0"/>
          </a:p>
          <a:p>
            <a:r>
              <a:rPr lang="en-GB" sz="1500" b="1" dirty="0"/>
              <a:t>Agency</a:t>
            </a:r>
            <a:r>
              <a:rPr lang="en-GB" sz="1500" dirty="0"/>
              <a:t> as autopoietic Information-processing: as soon as there is perception, there is cognition (Kauffman 2019) </a:t>
            </a:r>
            <a:r>
              <a:rPr lang="en-GB" sz="1500" dirty="0">
                <a:sym typeface="Wingdings" pitchFamily="2" charset="2"/>
              </a:rPr>
              <a:t> </a:t>
            </a:r>
            <a:r>
              <a:rPr lang="en-GB" sz="1500" b="1" dirty="0">
                <a:sym typeface="Wingdings" pitchFamily="2" charset="2"/>
              </a:rPr>
              <a:t>sensing</a:t>
            </a:r>
            <a:r>
              <a:rPr lang="en-GB" sz="1500" dirty="0">
                <a:sym typeface="Wingdings" pitchFamily="2" charset="2"/>
              </a:rPr>
              <a:t> as emergent embodiment (from within)</a:t>
            </a:r>
            <a:endParaRPr lang="en-GB" sz="1500" b="1" dirty="0"/>
          </a:p>
        </p:txBody>
      </p:sp>
    </p:spTree>
    <p:extLst>
      <p:ext uri="{BB962C8B-B14F-4D97-AF65-F5344CB8AC3E}">
        <p14:creationId xmlns:p14="http://schemas.microsoft.com/office/powerpoint/2010/main" val="101844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DA312A-0C4E-F783-705D-24B137C6B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endParaRPr lang="it-EE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9935ED-1463-30AC-CF2D-A863EF8F8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1891337"/>
            <a:ext cx="4840010" cy="4059758"/>
          </a:xfrm>
        </p:spPr>
        <p:txBody>
          <a:bodyPr>
            <a:normAutofit lnSpcReduction="10000"/>
          </a:bodyPr>
          <a:lstStyle/>
          <a:p>
            <a:r>
              <a:rPr lang="en-GB" sz="1900" b="1" dirty="0"/>
              <a:t>Onto-epistemological paradigm</a:t>
            </a:r>
            <a:r>
              <a:rPr lang="en-GB" sz="1900" dirty="0"/>
              <a:t>, whose pillars are discreteness, entanglement, uncertainty</a:t>
            </a:r>
          </a:p>
          <a:p>
            <a:endParaRPr lang="en-GB" sz="1900" dirty="0"/>
          </a:p>
          <a:p>
            <a:endParaRPr lang="en-GB" sz="1900" dirty="0"/>
          </a:p>
          <a:p>
            <a:r>
              <a:rPr lang="en-GB" sz="1900" b="1" dirty="0"/>
              <a:t>Technological paradigm</a:t>
            </a:r>
            <a:r>
              <a:rPr lang="en-GB" sz="1900" dirty="0"/>
              <a:t>, pivoting around emerging Quantum Information Technologies (QITs)</a:t>
            </a:r>
          </a:p>
          <a:p>
            <a:endParaRPr lang="en-GB" sz="1900" dirty="0"/>
          </a:p>
          <a:p>
            <a:endParaRPr lang="en-GB" sz="1900" dirty="0"/>
          </a:p>
          <a:p>
            <a:pPr marL="0" indent="0">
              <a:buNone/>
            </a:pPr>
            <a:r>
              <a:rPr lang="en-GB" sz="1900" dirty="0"/>
              <a:t>I will refer to both, introducing a fourth ecology, that of the </a:t>
            </a:r>
            <a:r>
              <a:rPr lang="en-GB" sz="1900" b="1" dirty="0"/>
              <a:t>body</a:t>
            </a:r>
            <a:r>
              <a:rPr lang="en-GB" sz="1900" dirty="0"/>
              <a:t>, which anticipates the other three</a:t>
            </a:r>
          </a:p>
        </p:txBody>
      </p:sp>
      <p:pic>
        <p:nvPicPr>
          <p:cNvPr id="4" name="Immagine 3" descr="Immagine che contiene testo, libro, bianco e nero&#10;&#10;Descrizione generata automaticamente">
            <a:extLst>
              <a:ext uri="{FF2B5EF4-FFF2-40B4-BE49-F238E27FC236}">
                <a16:creationId xmlns:a16="http://schemas.microsoft.com/office/drawing/2014/main" id="{47AD07FD-19E9-F891-4E13-A269FA62B2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25157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298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magine di una sfera di neve">
            <a:extLst>
              <a:ext uri="{FF2B5EF4-FFF2-40B4-BE49-F238E27FC236}">
                <a16:creationId xmlns:a16="http://schemas.microsoft.com/office/drawing/2014/main" id="{EEDDDA92-5CFB-B3EA-2370-458D19B69B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56" r="29322" b="1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DAA14CA-820A-F125-4D54-75F9EB70E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6" y="405685"/>
            <a:ext cx="5924283" cy="1559301"/>
          </a:xfrm>
        </p:spPr>
        <p:txBody>
          <a:bodyPr>
            <a:normAutofit/>
          </a:bodyPr>
          <a:lstStyle/>
          <a:p>
            <a:r>
              <a:rPr lang="it-EE" sz="4000" dirty="0"/>
              <a:t>Why an ecology of the body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12B058-F9E8-1572-4162-E6603D4CD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6362" y="1844039"/>
            <a:ext cx="6493238" cy="4770121"/>
          </a:xfrm>
        </p:spPr>
        <p:txBody>
          <a:bodyPr anchor="ctr"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en-GB" sz="1800" dirty="0"/>
              <a:t>An </a:t>
            </a:r>
            <a:r>
              <a:rPr lang="en-GB" sz="1800" b="1" dirty="0"/>
              <a:t>inescapable ecology</a:t>
            </a:r>
            <a:r>
              <a:rPr lang="en-GB" sz="1800" dirty="0"/>
              <a:t>: «Information is not a disembodied abstract entity; it is always tied to a physical representation.» (</a:t>
            </a:r>
            <a:r>
              <a:rPr lang="en-GB" sz="1800" dirty="0" err="1"/>
              <a:t>Landauer</a:t>
            </a:r>
            <a:r>
              <a:rPr lang="en-GB" sz="1800" dirty="0"/>
              <a:t> 1996)</a:t>
            </a:r>
            <a:br>
              <a:rPr lang="en-GB" sz="1800" dirty="0"/>
            </a:br>
            <a:r>
              <a:rPr lang="en-GB" sz="1800" dirty="0">
                <a:sym typeface="Wingdings" pitchFamily="2" charset="2"/>
              </a:rPr>
              <a:t> the body instantiates the </a:t>
            </a:r>
            <a:r>
              <a:rPr lang="en-GB" sz="1800" b="1" dirty="0"/>
              <a:t>emergent </a:t>
            </a:r>
            <a:r>
              <a:rPr lang="en-GB" sz="1800" b="1" dirty="0" err="1"/>
              <a:t>codevelopment</a:t>
            </a:r>
            <a:r>
              <a:rPr lang="en-GB" sz="1800" b="1" dirty="0"/>
              <a:t> </a:t>
            </a:r>
            <a:r>
              <a:rPr lang="en-GB" sz="1800" dirty="0"/>
              <a:t>of the agent-world symbiosis</a:t>
            </a:r>
          </a:p>
          <a:p>
            <a:pPr marL="514350" indent="-514350">
              <a:buAutoNum type="arabicParenR"/>
            </a:pPr>
            <a:endParaRPr lang="en-GB" sz="1800" dirty="0"/>
          </a:p>
          <a:p>
            <a:pPr marL="514350" indent="-514350">
              <a:buAutoNum type="arabicParenR"/>
            </a:pPr>
            <a:r>
              <a:rPr lang="en-GB" sz="1800" dirty="0"/>
              <a:t>Root, compass, and epicentre of </a:t>
            </a:r>
            <a:r>
              <a:rPr lang="en-GB" sz="1800" b="1" dirty="0"/>
              <a:t>experience</a:t>
            </a:r>
            <a:r>
              <a:rPr lang="en-GB" sz="1800" dirty="0"/>
              <a:t>: </a:t>
            </a:r>
            <a:br>
              <a:rPr lang="en-GB" sz="1800" dirty="0"/>
            </a:br>
            <a:r>
              <a:rPr lang="en-GB" sz="1800" dirty="0"/>
              <a:t>«experience as the irreducible wellspring of knowledge» (Frank et al 2024)</a:t>
            </a:r>
            <a:br>
              <a:rPr lang="en-GB" sz="1800" dirty="0"/>
            </a:br>
            <a:r>
              <a:rPr lang="en-GB" sz="1800" dirty="0">
                <a:sym typeface="Wingdings" pitchFamily="2" charset="2"/>
              </a:rPr>
              <a:t> </a:t>
            </a:r>
            <a:r>
              <a:rPr lang="en-GB" sz="1800" b="1" dirty="0">
                <a:sym typeface="Wingdings" pitchFamily="2" charset="2"/>
              </a:rPr>
              <a:t>to be(come) is to know</a:t>
            </a:r>
            <a:r>
              <a:rPr lang="en-GB" sz="1800" dirty="0">
                <a:sym typeface="Wingdings" pitchFamily="2" charset="2"/>
              </a:rPr>
              <a:t>, or sensing</a:t>
            </a:r>
            <a:endParaRPr lang="en-GB" sz="1800" dirty="0"/>
          </a:p>
          <a:p>
            <a:pPr marL="514350" indent="-514350">
              <a:buAutoNum type="arabicParenR"/>
            </a:pPr>
            <a:endParaRPr lang="en-GB" sz="1800" dirty="0"/>
          </a:p>
          <a:p>
            <a:pPr marL="514350" indent="-514350">
              <a:buAutoNum type="arabicParenR"/>
            </a:pPr>
            <a:r>
              <a:rPr lang="en-GB" sz="1800" dirty="0"/>
              <a:t>Autopoietic information-processing </a:t>
            </a:r>
            <a:r>
              <a:rPr lang="en-GB" sz="1800" b="1" i="1" dirty="0"/>
              <a:t>dispositif/</a:t>
            </a:r>
            <a:r>
              <a:rPr lang="en-GB" sz="1800" b="1" i="1" dirty="0" err="1"/>
              <a:t>dispositio</a:t>
            </a:r>
            <a:r>
              <a:rPr lang="en-GB" sz="1800" i="1" dirty="0"/>
              <a:t>:</a:t>
            </a:r>
            <a:br>
              <a:rPr lang="en-GB" sz="1800" i="1" dirty="0"/>
            </a:br>
            <a:r>
              <a:rPr lang="en-GB" sz="1800" dirty="0"/>
              <a:t>«the experience of meaning can thus be understood as a (‘sixth’) sense modality for ‘perceiving’ psychophysical correlations» (</a:t>
            </a:r>
            <a:r>
              <a:rPr lang="en-GB" sz="1800" dirty="0" err="1"/>
              <a:t>Atmanspacher</a:t>
            </a:r>
            <a:r>
              <a:rPr lang="en-GB" sz="1800" dirty="0"/>
              <a:t> 2020) </a:t>
            </a:r>
            <a:br>
              <a:rPr lang="en-GB" sz="1800" dirty="0"/>
            </a:br>
            <a:r>
              <a:rPr lang="en-GB" sz="1800" dirty="0">
                <a:sym typeface="Wingdings" pitchFamily="2" charset="2"/>
              </a:rPr>
              <a:t> the body as the </a:t>
            </a:r>
            <a:r>
              <a:rPr lang="en-GB" sz="1800" b="1" dirty="0">
                <a:sym typeface="Wingdings" pitchFamily="2" charset="2"/>
              </a:rPr>
              <a:t>complementary enactment </a:t>
            </a:r>
            <a:r>
              <a:rPr lang="en-GB" sz="1800" dirty="0">
                <a:sym typeface="Wingdings" pitchFamily="2" charset="2"/>
              </a:rPr>
              <a:t>of focus &amp; framing</a:t>
            </a:r>
            <a:endParaRPr lang="en-GB" sz="1800" dirty="0"/>
          </a:p>
          <a:p>
            <a:pPr marL="514350" indent="-514350">
              <a:buAutoNum type="arabicParenR"/>
            </a:pPr>
            <a:endParaRPr lang="it-EE" sz="1100" dirty="0"/>
          </a:p>
        </p:txBody>
      </p:sp>
    </p:spTree>
    <p:extLst>
      <p:ext uri="{BB962C8B-B14F-4D97-AF65-F5344CB8AC3E}">
        <p14:creationId xmlns:p14="http://schemas.microsoft.com/office/powerpoint/2010/main" val="40174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709BA3-5DB2-C82D-5066-736E57EFB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it-EE" sz="4000"/>
              <a:t>The Body Ecology as a Fractal Hologram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D437C042-B70D-21F5-6BF1-F8933B130A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806105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4980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BDD28CF-93D2-3D1C-BBBF-3CA4019E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it-EE" dirty="0"/>
              <a:t>Theoretical Implications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C30522-DCA6-A5C1-8F84-2AF0D9342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en-GB" sz="2000" dirty="0"/>
              <a:t>The body as an ecology </a:t>
            </a:r>
            <a:r>
              <a:rPr lang="en-GB" sz="2000" b="1" dirty="0"/>
              <a:t>cuts through </a:t>
            </a:r>
            <a:r>
              <a:rPr lang="en-GB" sz="2000" dirty="0"/>
              <a:t>and </a:t>
            </a:r>
            <a:r>
              <a:rPr lang="en-GB" sz="2000" b="1" dirty="0"/>
              <a:t>reworks</a:t>
            </a:r>
            <a:r>
              <a:rPr lang="en-GB" sz="2000" dirty="0"/>
              <a:t> </a:t>
            </a:r>
            <a:r>
              <a:rPr lang="en-GB" sz="2000" b="1" dirty="0"/>
              <a:t>onto-epistemological boundaries</a:t>
            </a:r>
            <a:r>
              <a:rPr lang="en-GB" sz="2000" dirty="0"/>
              <a:t>: individual vs collective; organic vs artificial; nature vs culture</a:t>
            </a:r>
          </a:p>
          <a:p>
            <a:pPr marL="0" indent="0">
              <a:buNone/>
            </a:pPr>
            <a:endParaRPr lang="en-GB" sz="2000" dirty="0"/>
          </a:p>
          <a:p>
            <a:pPr>
              <a:buFont typeface="Wingdings" pitchFamily="2" charset="2"/>
              <a:buChar char="à"/>
            </a:pPr>
            <a:r>
              <a:rPr lang="en-GB" sz="2000" dirty="0"/>
              <a:t> Individual and collective body(</a:t>
            </a:r>
            <a:r>
              <a:rPr lang="en-GB" sz="2000" dirty="0" err="1"/>
              <a:t>ies</a:t>
            </a:r>
            <a:r>
              <a:rPr lang="en-GB" sz="2000" dirty="0"/>
              <a:t>) are </a:t>
            </a:r>
            <a:r>
              <a:rPr lang="en-GB" sz="2000" b="1" dirty="0"/>
              <a:t>mutually implicated</a:t>
            </a:r>
          </a:p>
          <a:p>
            <a:pPr>
              <a:buFont typeface="Wingdings" pitchFamily="2" charset="2"/>
              <a:buChar char="à"/>
            </a:pPr>
            <a:r>
              <a:rPr lang="en-GB" sz="2000" dirty="0"/>
              <a:t> the organic body is always already a </a:t>
            </a:r>
            <a:r>
              <a:rPr lang="en-GB" sz="2000" i="1" dirty="0"/>
              <a:t>culturized dispositif</a:t>
            </a:r>
            <a:r>
              <a:rPr lang="en-GB" sz="2000" dirty="0"/>
              <a:t>, and culture as a </a:t>
            </a:r>
            <a:r>
              <a:rPr lang="en-GB" sz="2000" i="1" dirty="0" err="1"/>
              <a:t>dispositio</a:t>
            </a:r>
            <a:r>
              <a:rPr lang="en-GB" sz="2000" dirty="0"/>
              <a:t> finds inevitable particularization through bodies </a:t>
            </a:r>
          </a:p>
          <a:p>
            <a:pPr>
              <a:buFont typeface="Wingdings" pitchFamily="2" charset="2"/>
              <a:buChar char="à"/>
            </a:pPr>
            <a:r>
              <a:rPr lang="en-GB" sz="2000" dirty="0"/>
              <a:t> </a:t>
            </a:r>
            <a:r>
              <a:rPr lang="en-GB" sz="2000" b="1" dirty="0"/>
              <a:t>agnostic understanding of agency </a:t>
            </a:r>
            <a:r>
              <a:rPr lang="en-GB" sz="2000" dirty="0"/>
              <a:t>(neither necessarily human, nor even organic)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The body as a </a:t>
            </a:r>
            <a:r>
              <a:rPr lang="en-GB" sz="2000" b="1" dirty="0"/>
              <a:t>“</a:t>
            </a:r>
            <a:r>
              <a:rPr lang="en-GB" sz="2000" b="1" dirty="0" err="1"/>
              <a:t>collectual</a:t>
            </a:r>
            <a:r>
              <a:rPr lang="en-GB" sz="2000" b="1" dirty="0"/>
              <a:t>” </a:t>
            </a:r>
            <a:r>
              <a:rPr lang="en-GB" sz="2000" dirty="0"/>
              <a:t>(</a:t>
            </a:r>
            <a:r>
              <a:rPr lang="en-GB" sz="2000" dirty="0" err="1"/>
              <a:t>collective+individual</a:t>
            </a:r>
            <a:r>
              <a:rPr lang="en-GB" sz="2000" dirty="0"/>
              <a:t>) </a:t>
            </a:r>
            <a:r>
              <a:rPr lang="en-GB" sz="2000" b="1" dirty="0"/>
              <a:t>biocultural</a:t>
            </a:r>
            <a:r>
              <a:rPr lang="en-GB" sz="2000" dirty="0"/>
              <a:t> </a:t>
            </a:r>
            <a:r>
              <a:rPr lang="en-GB" sz="2000" b="1" dirty="0"/>
              <a:t>agent-agnostic</a:t>
            </a:r>
            <a:r>
              <a:rPr lang="en-GB" sz="2000" dirty="0"/>
              <a:t> ecology</a:t>
            </a:r>
          </a:p>
        </p:txBody>
      </p:sp>
    </p:spTree>
    <p:extLst>
      <p:ext uri="{BB962C8B-B14F-4D97-AF65-F5344CB8AC3E}">
        <p14:creationId xmlns:p14="http://schemas.microsoft.com/office/powerpoint/2010/main" val="348025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435FC4B6-3F1A-E3A5-ADA6-26A340D04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it-IT" sz="4000">
                <a:solidFill>
                  <a:schemeClr val="tx2"/>
                </a:solidFill>
              </a:rPr>
              <a:t>Practical Implications – 1</a:t>
            </a:r>
            <a:endParaRPr lang="it-EE" sz="4000">
              <a:solidFill>
                <a:schemeClr val="tx2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ACC7B6-FCB9-A7BD-3D52-50B2D2DB9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r>
              <a:rPr lang="en-GB" sz="1800" dirty="0"/>
              <a:t>Identity emerges and is enacted as a </a:t>
            </a:r>
            <a:r>
              <a:rPr lang="en-GB" sz="1800" b="1" dirty="0"/>
              <a:t>decomposed, yet unitary</a:t>
            </a:r>
            <a:r>
              <a:rPr lang="en-GB" sz="1800" dirty="0"/>
              <a:t>, dimension – a dimension that, while being whole, can </a:t>
            </a:r>
            <a:r>
              <a:rPr lang="en-GB" sz="1800" b="1" dirty="0"/>
              <a:t>host internal inconsistency</a:t>
            </a:r>
            <a:r>
              <a:rPr lang="en-GB" sz="1800" dirty="0"/>
              <a:t>, both intra-ecologically as well as inter-ecologically (e.g., gender fluidity, non-binarism, etc.)</a:t>
            </a:r>
          </a:p>
          <a:p>
            <a:endParaRPr lang="en-GB" sz="1800" dirty="0"/>
          </a:p>
          <a:p>
            <a:r>
              <a:rPr lang="en-GB" sz="1800" dirty="0"/>
              <a:t>To be and to know – i.e., to </a:t>
            </a:r>
            <a:r>
              <a:rPr lang="en-GB" sz="1800" i="1" dirty="0"/>
              <a:t>sense</a:t>
            </a:r>
            <a:r>
              <a:rPr lang="en-GB" sz="1800" dirty="0"/>
              <a:t> – are co-</a:t>
            </a:r>
            <a:r>
              <a:rPr lang="en-GB" sz="1800" dirty="0" err="1"/>
              <a:t>depedent</a:t>
            </a:r>
            <a:r>
              <a:rPr lang="en-GB" sz="1800" dirty="0"/>
              <a:t> sides which entail </a:t>
            </a:r>
            <a:r>
              <a:rPr lang="en-GB" sz="1800" b="1" dirty="0"/>
              <a:t>uncertainty</a:t>
            </a:r>
            <a:r>
              <a:rPr lang="en-GB" sz="1800" dirty="0"/>
              <a:t> intended as </a:t>
            </a:r>
            <a:r>
              <a:rPr lang="en-GB" sz="1800" b="1" dirty="0"/>
              <a:t>non-predetermined</a:t>
            </a:r>
            <a:r>
              <a:rPr lang="en-GB" sz="1800" dirty="0"/>
              <a:t>, </a:t>
            </a:r>
            <a:r>
              <a:rPr lang="en-GB" sz="1800" b="1" dirty="0"/>
              <a:t>open-ended</a:t>
            </a:r>
            <a:r>
              <a:rPr lang="en-GB" sz="1800" dirty="0"/>
              <a:t>, and </a:t>
            </a:r>
            <a:r>
              <a:rPr lang="en-GB" sz="1800" b="1" dirty="0"/>
              <a:t>trans-subjective</a:t>
            </a:r>
            <a:r>
              <a:rPr lang="en-GB" sz="1800" dirty="0"/>
              <a:t> processes</a:t>
            </a:r>
          </a:p>
          <a:p>
            <a:endParaRPr lang="en-GB" sz="1800" dirty="0"/>
          </a:p>
          <a:p>
            <a:r>
              <a:rPr lang="en-GB" sz="1800" dirty="0"/>
              <a:t>This requires: </a:t>
            </a:r>
          </a:p>
          <a:p>
            <a:pPr marL="514350" indent="-514350">
              <a:buAutoNum type="alphaLcParenR"/>
            </a:pPr>
            <a:r>
              <a:rPr lang="en-GB" sz="1800" dirty="0"/>
              <a:t>the recognition of </a:t>
            </a:r>
            <a:r>
              <a:rPr lang="en-GB" sz="1800" b="1" dirty="0"/>
              <a:t>ecology-dependent co-existing </a:t>
            </a:r>
            <a:r>
              <a:rPr lang="en-GB" sz="1800" dirty="0"/>
              <a:t>identities</a:t>
            </a:r>
          </a:p>
          <a:p>
            <a:pPr marL="514350" indent="-514350">
              <a:buAutoNum type="alphaLcParenR"/>
            </a:pPr>
            <a:r>
              <a:rPr lang="en-GB" sz="1800" dirty="0"/>
              <a:t>an exercise of responsibility and balance toward such identity pluralities</a:t>
            </a:r>
          </a:p>
        </p:txBody>
      </p:sp>
    </p:spTree>
    <p:extLst>
      <p:ext uri="{BB962C8B-B14F-4D97-AF65-F5344CB8AC3E}">
        <p14:creationId xmlns:p14="http://schemas.microsoft.com/office/powerpoint/2010/main" val="176332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3E32F084-1BED-CBEB-263B-C6F918C6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it-IT" sz="4000">
                <a:solidFill>
                  <a:schemeClr val="tx2"/>
                </a:solidFill>
              </a:rPr>
              <a:t>Practical Implications – 2</a:t>
            </a:r>
            <a:endParaRPr lang="it-EE" sz="4000">
              <a:solidFill>
                <a:schemeClr val="tx2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FE0E44-5AC4-2240-83A6-8AB3B1AE7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421872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r>
              <a:rPr lang="en-GB" sz="1800" dirty="0"/>
              <a:t>Pervasive computing «</a:t>
            </a:r>
            <a:r>
              <a:rPr lang="en-GB" sz="1800" b="1" dirty="0"/>
              <a:t>envelops</a:t>
            </a:r>
            <a:r>
              <a:rPr lang="en-GB" sz="1800" dirty="0"/>
              <a:t>» (</a:t>
            </a:r>
            <a:r>
              <a:rPr lang="en-GB" sz="1800" dirty="0" err="1"/>
              <a:t>Floridi</a:t>
            </a:r>
            <a:r>
              <a:rPr lang="en-GB" sz="1800" dirty="0"/>
              <a:t> 2019) reality into a rational-efficient scenario</a:t>
            </a:r>
          </a:p>
          <a:p>
            <a:pPr marL="0" indent="0">
              <a:buNone/>
            </a:pPr>
            <a:endParaRPr lang="en-GB" sz="1800" dirty="0"/>
          </a:p>
          <a:p>
            <a:r>
              <a:rPr lang="en-GB" sz="1800" dirty="0"/>
              <a:t>Envelopment fits </a:t>
            </a:r>
            <a:r>
              <a:rPr lang="en-GB" sz="1800" b="1" dirty="0"/>
              <a:t>computational</a:t>
            </a:r>
            <a:r>
              <a:rPr lang="en-GB" sz="1800" dirty="0"/>
              <a:t> agents but less so organic beings </a:t>
            </a:r>
            <a:r>
              <a:rPr lang="en-GB" sz="1800" dirty="0">
                <a:sym typeface="Wingdings" pitchFamily="2" charset="2"/>
              </a:rPr>
              <a:t> implosion of the «rational subject»</a:t>
            </a: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>
              <a:buFont typeface="Wingdings" pitchFamily="2" charset="2"/>
              <a:buChar char="à"/>
            </a:pPr>
            <a:r>
              <a:rPr lang="en-GB" sz="1800" dirty="0"/>
              <a:t> e.g., electromagnetic sensitivity as a psychophysical response to the engineering of capillary “</a:t>
            </a:r>
            <a:r>
              <a:rPr lang="en-GB" sz="1800" b="1" dirty="0" err="1"/>
              <a:t>observership</a:t>
            </a:r>
            <a:r>
              <a:rPr lang="en-GB" sz="1800" dirty="0"/>
              <a:t>” (</a:t>
            </a:r>
            <a:r>
              <a:rPr lang="en-GB" sz="1800" dirty="0" err="1"/>
              <a:t>Hertog</a:t>
            </a:r>
            <a:r>
              <a:rPr lang="en-GB" sz="1800" dirty="0"/>
              <a:t> 2023) into today’s all-encompassing networks</a:t>
            </a:r>
          </a:p>
          <a:p>
            <a:pPr>
              <a:buFont typeface="Wingdings" pitchFamily="2" charset="2"/>
              <a:buChar char="à"/>
            </a:pPr>
            <a:endParaRPr lang="en-GB" sz="1800" dirty="0"/>
          </a:p>
          <a:p>
            <a:pPr>
              <a:buFont typeface="Wingdings" pitchFamily="2" charset="2"/>
              <a:buChar char="à"/>
            </a:pPr>
            <a:r>
              <a:rPr lang="en-GB" sz="1800" dirty="0"/>
              <a:t>Similar responses will multiply alongside the consolidation of QITs – such as ultraprecise quantum sensing – as forms of </a:t>
            </a:r>
            <a:r>
              <a:rPr lang="en-GB" sz="1800" b="1" dirty="0"/>
              <a:t>diffraction</a:t>
            </a:r>
            <a:r>
              <a:rPr lang="en-GB" sz="1800" dirty="0"/>
              <a:t> in the sociocultural realm of the </a:t>
            </a:r>
            <a:r>
              <a:rPr lang="en-GB" sz="1800" b="1" dirty="0"/>
              <a:t>complementarity </a:t>
            </a:r>
            <a:r>
              <a:rPr lang="en-GB" sz="1800" dirty="0"/>
              <a:t>between</a:t>
            </a:r>
            <a:r>
              <a:rPr lang="en-GB" sz="1800" b="1" dirty="0"/>
              <a:t> being </a:t>
            </a:r>
            <a:r>
              <a:rPr lang="en-GB" sz="1800" dirty="0"/>
              <a:t>and</a:t>
            </a:r>
            <a:r>
              <a:rPr lang="en-GB" sz="1800" b="1" dirty="0"/>
              <a:t> becoming</a:t>
            </a:r>
            <a:r>
              <a:rPr lang="en-GB" sz="1800" dirty="0"/>
              <a:t>, i.e., one’s own identification (as pinning) and one’s own movement (as change)</a:t>
            </a:r>
          </a:p>
        </p:txBody>
      </p:sp>
    </p:spTree>
    <p:extLst>
      <p:ext uri="{BB962C8B-B14F-4D97-AF65-F5344CB8AC3E}">
        <p14:creationId xmlns:p14="http://schemas.microsoft.com/office/powerpoint/2010/main" val="408003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1713</TotalTime>
  <Words>801</Words>
  <Application>Microsoft Macintosh PowerPoint</Application>
  <PresentationFormat>Widescreen</PresentationFormat>
  <Paragraphs>67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Exo</vt:lpstr>
      <vt:lpstr>Arial</vt:lpstr>
      <vt:lpstr>Calibri</vt:lpstr>
      <vt:lpstr>Calibri Light</vt:lpstr>
      <vt:lpstr>Wingdings</vt:lpstr>
      <vt:lpstr>Tema di Office</vt:lpstr>
      <vt:lpstr>Through the Lens of Quantum Ecology</vt:lpstr>
      <vt:lpstr>Three (Technological) Ecologies</vt:lpstr>
      <vt:lpstr>Key Ideas</vt:lpstr>
      <vt:lpstr>Presentazione standard di PowerPoint</vt:lpstr>
      <vt:lpstr>Why an ecology of the body</vt:lpstr>
      <vt:lpstr>The Body Ecology as a Fractal Hologram</vt:lpstr>
      <vt:lpstr>Theoretical Implications</vt:lpstr>
      <vt:lpstr>Practical Implications – 1</vt:lpstr>
      <vt:lpstr>Practical Implications –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Through the Lens of Quantum Ecology</dc:title>
  <dc:creator>Stefano Calzati</dc:creator>
  <cp:lastModifiedBy>Stefano Calzati</cp:lastModifiedBy>
  <cp:revision>8</cp:revision>
  <dcterms:created xsi:type="dcterms:W3CDTF">2025-03-18T09:36:22Z</dcterms:created>
  <dcterms:modified xsi:type="dcterms:W3CDTF">2025-06-07T09:16:07Z</dcterms:modified>
</cp:coreProperties>
</file>