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653"/>
  </p:normalViewPr>
  <p:slideViewPr>
    <p:cSldViewPr snapToGrid="0">
      <p:cViewPr varScale="1">
        <p:scale>
          <a:sx n="81" d="100"/>
          <a:sy n="81" d="100"/>
        </p:scale>
        <p:origin x="1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82D371-62E8-4276-876C-5193178FAE1B}" type="doc">
      <dgm:prSet loTypeId="urn:microsoft.com/office/officeart/2005/8/layout/b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6ED6DA9-1255-431F-9216-C8D4A4BA85EA}">
      <dgm:prSet/>
      <dgm:spPr/>
      <dgm:t>
        <a:bodyPr/>
        <a:lstStyle/>
        <a:p>
          <a:r>
            <a:rPr lang="en-GB" noProof="0" dirty="0"/>
            <a:t>Research on QITs’ </a:t>
          </a:r>
          <a:r>
            <a:rPr lang="en-GB" b="1" noProof="0" dirty="0"/>
            <a:t>ELSPI</a:t>
          </a:r>
          <a:r>
            <a:rPr lang="en-GB" noProof="0" dirty="0"/>
            <a:t> (Kop 2021, 2025; de Jong 2022)</a:t>
          </a:r>
        </a:p>
        <a:p>
          <a:r>
            <a:rPr lang="en-GB" noProof="0" dirty="0"/>
            <a:t>Research on QITs </a:t>
          </a:r>
          <a:r>
            <a:rPr lang="en-GB" b="1" noProof="0" dirty="0"/>
            <a:t>RRI</a:t>
          </a:r>
          <a:r>
            <a:rPr lang="en-GB" noProof="0" dirty="0"/>
            <a:t> (</a:t>
          </a:r>
          <a:r>
            <a:rPr lang="en-GB" noProof="0" dirty="0" err="1"/>
            <a:t>Coenen</a:t>
          </a:r>
          <a:r>
            <a:rPr lang="en-GB" noProof="0" dirty="0"/>
            <a:t> &amp; Grunwald 2017)</a:t>
          </a:r>
        </a:p>
      </dgm:t>
    </dgm:pt>
    <dgm:pt modelId="{0FF34390-9BE1-40FA-9979-CAA7E20D824C}" type="parTrans" cxnId="{226C8E34-C230-42B5-83AC-DB17C14FDEBE}">
      <dgm:prSet/>
      <dgm:spPr/>
      <dgm:t>
        <a:bodyPr/>
        <a:lstStyle/>
        <a:p>
          <a:endParaRPr lang="en-US"/>
        </a:p>
      </dgm:t>
    </dgm:pt>
    <dgm:pt modelId="{F564E133-ED75-4EA7-A53F-99A3BAAEAADC}" type="sibTrans" cxnId="{226C8E34-C230-42B5-83AC-DB17C14FDEBE}">
      <dgm:prSet/>
      <dgm:spPr/>
      <dgm:t>
        <a:bodyPr/>
        <a:lstStyle/>
        <a:p>
          <a:endParaRPr lang="en-US"/>
        </a:p>
      </dgm:t>
    </dgm:pt>
    <dgm:pt modelId="{7A163836-900E-4AD0-9F5B-AA780E73D4BC}">
      <dgm:prSet/>
      <dgm:spPr/>
      <dgm:t>
        <a:bodyPr/>
        <a:lstStyle/>
        <a:p>
          <a:r>
            <a:rPr lang="en-GB" sz="3100" noProof="0" dirty="0"/>
            <a:t>Focus on QITs </a:t>
          </a:r>
          <a:r>
            <a:rPr lang="en-GB" sz="3100" b="1" noProof="0" dirty="0"/>
            <a:t>governance</a:t>
          </a:r>
          <a:r>
            <a:rPr lang="en-GB" sz="3100" noProof="0" dirty="0"/>
            <a:t>:</a:t>
          </a:r>
        </a:p>
      </dgm:t>
    </dgm:pt>
    <dgm:pt modelId="{7584A84A-DE18-49EE-825C-B86374473DEC}" type="parTrans" cxnId="{B5992875-0810-459A-A133-E3059E5848E0}">
      <dgm:prSet/>
      <dgm:spPr/>
      <dgm:t>
        <a:bodyPr/>
        <a:lstStyle/>
        <a:p>
          <a:endParaRPr lang="en-US"/>
        </a:p>
      </dgm:t>
    </dgm:pt>
    <dgm:pt modelId="{75193324-41DD-4A9A-AC22-3AF483A1FACD}" type="sibTrans" cxnId="{B5992875-0810-459A-A133-E3059E5848E0}">
      <dgm:prSet/>
      <dgm:spPr/>
      <dgm:t>
        <a:bodyPr/>
        <a:lstStyle/>
        <a:p>
          <a:endParaRPr lang="en-US"/>
        </a:p>
      </dgm:t>
    </dgm:pt>
    <dgm:pt modelId="{42D3BB0F-D43C-46EE-9989-9B981B86FABE}">
      <dgm:prSet custT="1"/>
      <dgm:spPr/>
      <dgm:t>
        <a:bodyPr/>
        <a:lstStyle/>
        <a:p>
          <a:r>
            <a:rPr lang="en-GB" sz="2700" noProof="0" dirty="0"/>
            <a:t>a) </a:t>
          </a:r>
          <a:r>
            <a:rPr lang="en-GB" sz="2700" b="1" noProof="0" dirty="0"/>
            <a:t>how</a:t>
          </a:r>
          <a:r>
            <a:rPr lang="en-GB" sz="2700" noProof="0" dirty="0"/>
            <a:t> we want to manage QITs</a:t>
          </a:r>
        </a:p>
      </dgm:t>
    </dgm:pt>
    <dgm:pt modelId="{726226F8-A506-4677-8AEB-B23161FA659B}" type="parTrans" cxnId="{27BADCBF-208F-4286-8C1D-9C051A3800BE}">
      <dgm:prSet/>
      <dgm:spPr/>
      <dgm:t>
        <a:bodyPr/>
        <a:lstStyle/>
        <a:p>
          <a:endParaRPr lang="en-US"/>
        </a:p>
      </dgm:t>
    </dgm:pt>
    <dgm:pt modelId="{5B9EEBE3-0F31-48FF-B5C6-8789BED8A04F}" type="sibTrans" cxnId="{27BADCBF-208F-4286-8C1D-9C051A3800BE}">
      <dgm:prSet/>
      <dgm:spPr/>
      <dgm:t>
        <a:bodyPr/>
        <a:lstStyle/>
        <a:p>
          <a:endParaRPr lang="en-US"/>
        </a:p>
      </dgm:t>
    </dgm:pt>
    <dgm:pt modelId="{F2C5860A-2A21-49E9-A617-7B5053857B11}">
      <dgm:prSet custT="1"/>
      <dgm:spPr/>
      <dgm:t>
        <a:bodyPr/>
        <a:lstStyle/>
        <a:p>
          <a:r>
            <a:rPr lang="en-GB" sz="2700" noProof="0" dirty="0"/>
            <a:t>c) nature of this «</a:t>
          </a:r>
          <a:r>
            <a:rPr lang="en-GB" sz="2700" b="1" noProof="0" dirty="0"/>
            <a:t>we</a:t>
          </a:r>
          <a:r>
            <a:rPr lang="en-GB" sz="2700" noProof="0" dirty="0"/>
            <a:t>»</a:t>
          </a:r>
        </a:p>
      </dgm:t>
    </dgm:pt>
    <dgm:pt modelId="{1C798F91-2773-449D-A573-BAA718080D2A}" type="parTrans" cxnId="{72A390BE-E9D9-4544-BD9E-30197E208CF6}">
      <dgm:prSet/>
      <dgm:spPr/>
      <dgm:t>
        <a:bodyPr/>
        <a:lstStyle/>
        <a:p>
          <a:endParaRPr lang="en-US"/>
        </a:p>
      </dgm:t>
    </dgm:pt>
    <dgm:pt modelId="{12442F55-B91B-4A96-9BC2-3DCAFC71F070}" type="sibTrans" cxnId="{72A390BE-E9D9-4544-BD9E-30197E208CF6}">
      <dgm:prSet/>
      <dgm:spPr/>
      <dgm:t>
        <a:bodyPr/>
        <a:lstStyle/>
        <a:p>
          <a:endParaRPr lang="en-US"/>
        </a:p>
      </dgm:t>
    </dgm:pt>
    <dgm:pt modelId="{8B15E91B-8EBD-0C43-B9CC-AD4305D5277C}">
      <dgm:prSet custT="1"/>
      <dgm:spPr/>
      <dgm:t>
        <a:bodyPr/>
        <a:lstStyle/>
        <a:p>
          <a:r>
            <a:rPr lang="en-GB" sz="2700" noProof="0" dirty="0"/>
            <a:t>b) </a:t>
          </a:r>
          <a:r>
            <a:rPr lang="en-GB" sz="2700" b="1" noProof="0" dirty="0"/>
            <a:t>why</a:t>
          </a:r>
        </a:p>
      </dgm:t>
    </dgm:pt>
    <dgm:pt modelId="{44CAA519-54DC-1844-85BA-464F05A88CCB}" type="parTrans" cxnId="{77DCDA98-E4F6-E948-8257-C4F6CD8CC0C3}">
      <dgm:prSet/>
      <dgm:spPr/>
    </dgm:pt>
    <dgm:pt modelId="{3444DD3D-AD7A-1E46-8D45-92B71AAB3300}" type="sibTrans" cxnId="{77DCDA98-E4F6-E948-8257-C4F6CD8CC0C3}">
      <dgm:prSet/>
      <dgm:spPr/>
    </dgm:pt>
    <dgm:pt modelId="{8B4F9D8D-DBB0-1746-961F-13AA652C5C5B}" type="pres">
      <dgm:prSet presAssocID="{7E82D371-62E8-4276-876C-5193178FAE1B}" presName="diagram" presStyleCnt="0">
        <dgm:presLayoutVars>
          <dgm:dir/>
          <dgm:resizeHandles/>
        </dgm:presLayoutVars>
      </dgm:prSet>
      <dgm:spPr/>
    </dgm:pt>
    <dgm:pt modelId="{F8F91317-1997-0F4A-AD5E-111F752DDD92}" type="pres">
      <dgm:prSet presAssocID="{16ED6DA9-1255-431F-9216-C8D4A4BA85EA}" presName="firstNode" presStyleLbl="node1" presStyleIdx="0" presStyleCnt="2">
        <dgm:presLayoutVars>
          <dgm:bulletEnabled val="1"/>
        </dgm:presLayoutVars>
      </dgm:prSet>
      <dgm:spPr/>
    </dgm:pt>
    <dgm:pt modelId="{E595758E-8A95-6D41-95CA-1A06449FD927}" type="pres">
      <dgm:prSet presAssocID="{F564E133-ED75-4EA7-A53F-99A3BAAEAADC}" presName="sibTrans" presStyleLbl="sibTrans2D1" presStyleIdx="0" presStyleCnt="1"/>
      <dgm:spPr/>
    </dgm:pt>
    <dgm:pt modelId="{EAC10B44-0381-3549-8222-8413BD584D11}" type="pres">
      <dgm:prSet presAssocID="{7A163836-900E-4AD0-9F5B-AA780E73D4BC}" presName="lastNode" presStyleLbl="node1" presStyleIdx="1" presStyleCnt="2">
        <dgm:presLayoutVars>
          <dgm:bulletEnabled val="1"/>
        </dgm:presLayoutVars>
      </dgm:prSet>
      <dgm:spPr/>
    </dgm:pt>
  </dgm:ptLst>
  <dgm:cxnLst>
    <dgm:cxn modelId="{D2488630-CF0E-B041-861D-465AC766C9E7}" type="presOf" srcId="{F564E133-ED75-4EA7-A53F-99A3BAAEAADC}" destId="{E595758E-8A95-6D41-95CA-1A06449FD927}" srcOrd="0" destOrd="0" presId="urn:microsoft.com/office/officeart/2005/8/layout/bProcess2"/>
    <dgm:cxn modelId="{226C8E34-C230-42B5-83AC-DB17C14FDEBE}" srcId="{7E82D371-62E8-4276-876C-5193178FAE1B}" destId="{16ED6DA9-1255-431F-9216-C8D4A4BA85EA}" srcOrd="0" destOrd="0" parTransId="{0FF34390-9BE1-40FA-9979-CAA7E20D824C}" sibTransId="{F564E133-ED75-4EA7-A53F-99A3BAAEAADC}"/>
    <dgm:cxn modelId="{26D8793F-7C91-484E-84D3-5DCF8D8AB1BC}" type="presOf" srcId="{7E82D371-62E8-4276-876C-5193178FAE1B}" destId="{8B4F9D8D-DBB0-1746-961F-13AA652C5C5B}" srcOrd="0" destOrd="0" presId="urn:microsoft.com/office/officeart/2005/8/layout/bProcess2"/>
    <dgm:cxn modelId="{DE2C474C-F6E9-D542-8588-DA6E6EEA4311}" type="presOf" srcId="{16ED6DA9-1255-431F-9216-C8D4A4BA85EA}" destId="{F8F91317-1997-0F4A-AD5E-111F752DDD92}" srcOrd="0" destOrd="0" presId="urn:microsoft.com/office/officeart/2005/8/layout/bProcess2"/>
    <dgm:cxn modelId="{B5992875-0810-459A-A133-E3059E5848E0}" srcId="{7E82D371-62E8-4276-876C-5193178FAE1B}" destId="{7A163836-900E-4AD0-9F5B-AA780E73D4BC}" srcOrd="1" destOrd="0" parTransId="{7584A84A-DE18-49EE-825C-B86374473DEC}" sibTransId="{75193324-41DD-4A9A-AC22-3AF483A1FACD}"/>
    <dgm:cxn modelId="{5A954786-8B25-1B4F-A223-ACDAB5998BB7}" type="presOf" srcId="{F2C5860A-2A21-49E9-A617-7B5053857B11}" destId="{EAC10B44-0381-3549-8222-8413BD584D11}" srcOrd="0" destOrd="3" presId="urn:microsoft.com/office/officeart/2005/8/layout/bProcess2"/>
    <dgm:cxn modelId="{656E988B-4A90-5B4B-B4F5-4698C8D9A48C}" type="presOf" srcId="{8B15E91B-8EBD-0C43-B9CC-AD4305D5277C}" destId="{EAC10B44-0381-3549-8222-8413BD584D11}" srcOrd="0" destOrd="2" presId="urn:microsoft.com/office/officeart/2005/8/layout/bProcess2"/>
    <dgm:cxn modelId="{77DCDA98-E4F6-E948-8257-C4F6CD8CC0C3}" srcId="{7A163836-900E-4AD0-9F5B-AA780E73D4BC}" destId="{8B15E91B-8EBD-0C43-B9CC-AD4305D5277C}" srcOrd="1" destOrd="0" parTransId="{44CAA519-54DC-1844-85BA-464F05A88CCB}" sibTransId="{3444DD3D-AD7A-1E46-8D45-92B71AAB3300}"/>
    <dgm:cxn modelId="{72A390BE-E9D9-4544-BD9E-30197E208CF6}" srcId="{7A163836-900E-4AD0-9F5B-AA780E73D4BC}" destId="{F2C5860A-2A21-49E9-A617-7B5053857B11}" srcOrd="2" destOrd="0" parTransId="{1C798F91-2773-449D-A573-BAA718080D2A}" sibTransId="{12442F55-B91B-4A96-9BC2-3DCAFC71F070}"/>
    <dgm:cxn modelId="{27BADCBF-208F-4286-8C1D-9C051A3800BE}" srcId="{7A163836-900E-4AD0-9F5B-AA780E73D4BC}" destId="{42D3BB0F-D43C-46EE-9989-9B981B86FABE}" srcOrd="0" destOrd="0" parTransId="{726226F8-A506-4677-8AEB-B23161FA659B}" sibTransId="{5B9EEBE3-0F31-48FF-B5C6-8789BED8A04F}"/>
    <dgm:cxn modelId="{1E1212C9-570D-C742-B3BF-8DCA2B1E86A8}" type="presOf" srcId="{42D3BB0F-D43C-46EE-9989-9B981B86FABE}" destId="{EAC10B44-0381-3549-8222-8413BD584D11}" srcOrd="0" destOrd="1" presId="urn:microsoft.com/office/officeart/2005/8/layout/bProcess2"/>
    <dgm:cxn modelId="{2A7524D6-31B6-3A47-81B2-3AC6BC0BBBAB}" type="presOf" srcId="{7A163836-900E-4AD0-9F5B-AA780E73D4BC}" destId="{EAC10B44-0381-3549-8222-8413BD584D11}" srcOrd="0" destOrd="0" presId="urn:microsoft.com/office/officeart/2005/8/layout/bProcess2"/>
    <dgm:cxn modelId="{A8DB6FA8-8CCD-0341-86E4-9B334B4C023B}" type="presParOf" srcId="{8B4F9D8D-DBB0-1746-961F-13AA652C5C5B}" destId="{F8F91317-1997-0F4A-AD5E-111F752DDD92}" srcOrd="0" destOrd="0" presId="urn:microsoft.com/office/officeart/2005/8/layout/bProcess2"/>
    <dgm:cxn modelId="{4A24DBA7-F0BD-1848-877A-20243CAE7988}" type="presParOf" srcId="{8B4F9D8D-DBB0-1746-961F-13AA652C5C5B}" destId="{E595758E-8A95-6D41-95CA-1A06449FD927}" srcOrd="1" destOrd="0" presId="urn:microsoft.com/office/officeart/2005/8/layout/bProcess2"/>
    <dgm:cxn modelId="{29F84840-A68F-3B4C-924E-A9AB2D542C1E}" type="presParOf" srcId="{8B4F9D8D-DBB0-1746-961F-13AA652C5C5B}" destId="{EAC10B44-0381-3549-8222-8413BD584D11}" srcOrd="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CCFEF9-7E26-4D19-A519-268397FD7927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6DF2AEB-5CCA-4BEC-809C-757ABCB3C17F}">
      <dgm:prSet/>
      <dgm:spPr/>
      <dgm:t>
        <a:bodyPr/>
        <a:lstStyle/>
        <a:p>
          <a:r>
            <a:rPr lang="en-GB" noProof="0" dirty="0"/>
            <a:t>1. Management of (tech) resources </a:t>
          </a:r>
          <a:r>
            <a:rPr lang="en-GB" b="1" noProof="0" dirty="0"/>
            <a:t>by the </a:t>
          </a:r>
          <a:r>
            <a:rPr lang="en-GB" b="0" noProof="0" dirty="0"/>
            <a:t>(</a:t>
          </a:r>
          <a:r>
            <a:rPr lang="en-GB" b="0" noProof="0" dirty="0" err="1"/>
            <a:t>glocal</a:t>
          </a:r>
          <a:r>
            <a:rPr lang="en-GB" b="0" noProof="0" dirty="0"/>
            <a:t>) </a:t>
          </a:r>
          <a:r>
            <a:rPr lang="en-GB" b="1" noProof="0" dirty="0"/>
            <a:t>community/</a:t>
          </a:r>
          <a:r>
            <a:rPr lang="en-GB" b="1" noProof="0" dirty="0" err="1"/>
            <a:t>ies</a:t>
          </a:r>
          <a:r>
            <a:rPr lang="en-GB" b="1" noProof="0" dirty="0"/>
            <a:t> </a:t>
          </a:r>
          <a:r>
            <a:rPr lang="en-GB" noProof="0" dirty="0"/>
            <a:t>and </a:t>
          </a:r>
          <a:r>
            <a:rPr lang="en-GB" b="1" noProof="0" dirty="0"/>
            <a:t>for the community/</a:t>
          </a:r>
          <a:r>
            <a:rPr lang="en-GB" b="1" noProof="0" dirty="0" err="1"/>
            <a:t>ies</a:t>
          </a:r>
          <a:r>
            <a:rPr lang="en-GB" b="1" noProof="0" dirty="0"/>
            <a:t> </a:t>
          </a:r>
          <a:r>
            <a:rPr lang="en-GB" noProof="0" dirty="0"/>
            <a:t>(republic as </a:t>
          </a:r>
          <a:r>
            <a:rPr lang="en-GB" i="1" noProof="0" dirty="0"/>
            <a:t>politeia</a:t>
          </a:r>
          <a:r>
            <a:rPr lang="en-GB" noProof="0" dirty="0"/>
            <a:t>)</a:t>
          </a:r>
        </a:p>
      </dgm:t>
    </dgm:pt>
    <dgm:pt modelId="{BD2ECBC0-168D-45A8-ACFE-32DEFCFBEE54}" type="parTrans" cxnId="{F67FB062-1818-479B-A2D9-81D3FA526B9F}">
      <dgm:prSet/>
      <dgm:spPr/>
      <dgm:t>
        <a:bodyPr/>
        <a:lstStyle/>
        <a:p>
          <a:endParaRPr lang="en-US"/>
        </a:p>
      </dgm:t>
    </dgm:pt>
    <dgm:pt modelId="{843A5999-5D71-43E2-B66A-D7989079E300}" type="sibTrans" cxnId="{F67FB062-1818-479B-A2D9-81D3FA526B9F}">
      <dgm:prSet/>
      <dgm:spPr/>
      <dgm:t>
        <a:bodyPr/>
        <a:lstStyle/>
        <a:p>
          <a:endParaRPr lang="en-US"/>
        </a:p>
      </dgm:t>
    </dgm:pt>
    <dgm:pt modelId="{9C1BEABD-9EBC-474A-9499-6C9AE96E008F}">
      <dgm:prSet/>
      <dgm:spPr/>
      <dgm:t>
        <a:bodyPr/>
        <a:lstStyle/>
        <a:p>
          <a:r>
            <a:rPr lang="en-GB" b="0" noProof="0" dirty="0"/>
            <a:t>2. </a:t>
          </a:r>
          <a:r>
            <a:rPr lang="en-GB" b="1" noProof="0" dirty="0"/>
            <a:t>Distribution</a:t>
          </a:r>
          <a:r>
            <a:rPr lang="en-GB" noProof="0" dirty="0"/>
            <a:t> and </a:t>
          </a:r>
          <a:r>
            <a:rPr lang="en-GB" b="1" noProof="0" dirty="0"/>
            <a:t>accountability</a:t>
          </a:r>
          <a:r>
            <a:rPr lang="en-GB" noProof="0" dirty="0"/>
            <a:t> of power(s) (Susskind 2022)</a:t>
          </a:r>
        </a:p>
      </dgm:t>
    </dgm:pt>
    <dgm:pt modelId="{756D65FA-FBC5-4B80-B64A-A4CA70AF7E35}" type="parTrans" cxnId="{E92826B5-0B1E-433E-A6BF-B9D4C12654EB}">
      <dgm:prSet/>
      <dgm:spPr/>
      <dgm:t>
        <a:bodyPr/>
        <a:lstStyle/>
        <a:p>
          <a:endParaRPr lang="en-US"/>
        </a:p>
      </dgm:t>
    </dgm:pt>
    <dgm:pt modelId="{EDCE602C-13ED-42AF-8ADE-84EDC9763633}" type="sibTrans" cxnId="{E92826B5-0B1E-433E-A6BF-B9D4C12654EB}">
      <dgm:prSet/>
      <dgm:spPr/>
      <dgm:t>
        <a:bodyPr/>
        <a:lstStyle/>
        <a:p>
          <a:endParaRPr lang="en-US"/>
        </a:p>
      </dgm:t>
    </dgm:pt>
    <dgm:pt modelId="{59337057-8301-4B57-B020-7E4742E8E8AD}">
      <dgm:prSet/>
      <dgm:spPr/>
      <dgm:t>
        <a:bodyPr/>
        <a:lstStyle/>
        <a:p>
          <a:r>
            <a:rPr lang="en-GB" noProof="0" dirty="0"/>
            <a:t>3. QITs governance as a </a:t>
          </a:r>
          <a:r>
            <a:rPr lang="en-GB" b="1" noProof="0" dirty="0"/>
            <a:t>systemic affair</a:t>
          </a:r>
          <a:r>
            <a:rPr lang="en-GB" noProof="0" dirty="0"/>
            <a:t>, not simply one of agency (</a:t>
          </a:r>
          <a:r>
            <a:rPr lang="en-GB" noProof="0" dirty="0" err="1"/>
            <a:t>Hoekmstra</a:t>
          </a:r>
          <a:r>
            <a:rPr lang="en-GB" noProof="0" dirty="0"/>
            <a:t> 2024)</a:t>
          </a:r>
        </a:p>
      </dgm:t>
    </dgm:pt>
    <dgm:pt modelId="{E40DA056-7A45-45AF-80D6-BD057039C800}" type="parTrans" cxnId="{2839E779-B0B2-4E27-A9E9-BAA9D10172CD}">
      <dgm:prSet/>
      <dgm:spPr/>
      <dgm:t>
        <a:bodyPr/>
        <a:lstStyle/>
        <a:p>
          <a:endParaRPr lang="en-US"/>
        </a:p>
      </dgm:t>
    </dgm:pt>
    <dgm:pt modelId="{53F61051-7AD4-460E-9BA5-D7E262098ECB}" type="sibTrans" cxnId="{2839E779-B0B2-4E27-A9E9-BAA9D10172CD}">
      <dgm:prSet/>
      <dgm:spPr/>
      <dgm:t>
        <a:bodyPr/>
        <a:lstStyle/>
        <a:p>
          <a:endParaRPr lang="en-US"/>
        </a:p>
      </dgm:t>
    </dgm:pt>
    <dgm:pt modelId="{8533E4D0-A1AD-4E56-9232-96B27F0E12B2}">
      <dgm:prSet/>
      <dgm:spPr/>
      <dgm:t>
        <a:bodyPr/>
        <a:lstStyle/>
        <a:p>
          <a:r>
            <a:rPr lang="en-GB" noProof="0" dirty="0"/>
            <a:t>4. Governance as an exercise of </a:t>
          </a:r>
          <a:r>
            <a:rPr lang="en-GB" b="1" noProof="0" dirty="0"/>
            <a:t>balance</a:t>
          </a:r>
          <a:r>
            <a:rPr lang="en-GB" noProof="0" dirty="0"/>
            <a:t> across individual (quantum) interests and the collective good (Calzati &amp; van Loenen 2023)</a:t>
          </a:r>
        </a:p>
      </dgm:t>
    </dgm:pt>
    <dgm:pt modelId="{1AAA4506-9241-47A7-915B-FC5D4A39576F}" type="parTrans" cxnId="{CC62EAA6-A068-45BC-91A8-32B29E002A9E}">
      <dgm:prSet/>
      <dgm:spPr/>
      <dgm:t>
        <a:bodyPr/>
        <a:lstStyle/>
        <a:p>
          <a:endParaRPr lang="en-US"/>
        </a:p>
      </dgm:t>
    </dgm:pt>
    <dgm:pt modelId="{1DCDB5CB-39C9-40C2-9E2D-AED4984C0C0B}" type="sibTrans" cxnId="{CC62EAA6-A068-45BC-91A8-32B29E002A9E}">
      <dgm:prSet/>
      <dgm:spPr/>
      <dgm:t>
        <a:bodyPr/>
        <a:lstStyle/>
        <a:p>
          <a:endParaRPr lang="en-US"/>
        </a:p>
      </dgm:t>
    </dgm:pt>
    <dgm:pt modelId="{D38FDEAE-BF1B-4FDB-B24F-0A3251326617}">
      <dgm:prSet/>
      <dgm:spPr/>
      <dgm:t>
        <a:bodyPr/>
        <a:lstStyle/>
        <a:p>
          <a:r>
            <a:rPr lang="en-GB" b="0" noProof="0" dirty="0"/>
            <a:t>5. </a:t>
          </a:r>
          <a:r>
            <a:rPr lang="en-GB" b="1" noProof="0" dirty="0"/>
            <a:t>Modular</a:t>
          </a:r>
          <a:r>
            <a:rPr lang="en-GB" noProof="0" dirty="0"/>
            <a:t> governance across scales, sectors, contexts – global principles, local implementation (Calzati &amp; de Kerckhove 2024)</a:t>
          </a:r>
        </a:p>
      </dgm:t>
    </dgm:pt>
    <dgm:pt modelId="{FBAB86E5-8015-466B-B788-B97F44AC75FF}" type="parTrans" cxnId="{2A40E4C5-DE38-4058-BB31-F3BBC554CA17}">
      <dgm:prSet/>
      <dgm:spPr/>
      <dgm:t>
        <a:bodyPr/>
        <a:lstStyle/>
        <a:p>
          <a:endParaRPr lang="en-US"/>
        </a:p>
      </dgm:t>
    </dgm:pt>
    <dgm:pt modelId="{5F04412E-D5D7-40DD-B896-A8DC89A99031}" type="sibTrans" cxnId="{2A40E4C5-DE38-4058-BB31-F3BBC554CA17}">
      <dgm:prSet/>
      <dgm:spPr/>
      <dgm:t>
        <a:bodyPr/>
        <a:lstStyle/>
        <a:p>
          <a:endParaRPr lang="en-US"/>
        </a:p>
      </dgm:t>
    </dgm:pt>
    <dgm:pt modelId="{C199B667-C897-B347-A93B-38475BE67F87}">
      <dgm:prSet/>
      <dgm:spPr/>
      <dgm:t>
        <a:bodyPr/>
        <a:lstStyle/>
        <a:p>
          <a:r>
            <a:rPr lang="en-GB" noProof="0" dirty="0"/>
            <a:t>6. QITs governance as an </a:t>
          </a:r>
          <a:r>
            <a:rPr lang="en-GB" b="1" noProof="0" dirty="0"/>
            <a:t>open-ended process</a:t>
          </a:r>
          <a:r>
            <a:rPr lang="en-GB" noProof="0" dirty="0"/>
            <a:t>, devising internal roles, rules, and mechanisms</a:t>
          </a:r>
        </a:p>
      </dgm:t>
    </dgm:pt>
    <dgm:pt modelId="{03023A66-2052-B244-9A11-72D6FF21298F}" type="parTrans" cxnId="{C5C7243E-DD87-7D47-AB40-0336A514318A}">
      <dgm:prSet/>
      <dgm:spPr/>
      <dgm:t>
        <a:bodyPr/>
        <a:lstStyle/>
        <a:p>
          <a:endParaRPr lang="it-IT"/>
        </a:p>
      </dgm:t>
    </dgm:pt>
    <dgm:pt modelId="{486A1372-E042-8448-9CAE-1D8FBC942D72}" type="sibTrans" cxnId="{C5C7243E-DD87-7D47-AB40-0336A514318A}">
      <dgm:prSet/>
      <dgm:spPr/>
      <dgm:t>
        <a:bodyPr/>
        <a:lstStyle/>
        <a:p>
          <a:endParaRPr lang="it-IT"/>
        </a:p>
      </dgm:t>
    </dgm:pt>
    <dgm:pt modelId="{DE1ECE54-0B02-A440-BF9D-48CE656DCD71}" type="pres">
      <dgm:prSet presAssocID="{58CCFEF9-7E26-4D19-A519-268397FD7927}" presName="linear" presStyleCnt="0">
        <dgm:presLayoutVars>
          <dgm:animLvl val="lvl"/>
          <dgm:resizeHandles val="exact"/>
        </dgm:presLayoutVars>
      </dgm:prSet>
      <dgm:spPr/>
    </dgm:pt>
    <dgm:pt modelId="{B7B5A583-38C9-2E44-9E7A-BDCC80C72541}" type="pres">
      <dgm:prSet presAssocID="{E6DF2AEB-5CCA-4BEC-809C-757ABCB3C17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51A40AC-1BC5-DC4A-8439-D1AD594404F4}" type="pres">
      <dgm:prSet presAssocID="{843A5999-5D71-43E2-B66A-D7989079E300}" presName="spacer" presStyleCnt="0"/>
      <dgm:spPr/>
    </dgm:pt>
    <dgm:pt modelId="{08F72545-C95C-6145-BD3B-ECC00A81FD56}" type="pres">
      <dgm:prSet presAssocID="{9C1BEABD-9EBC-474A-9499-6C9AE96E008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9D96FE7-DECE-834C-B666-21FE4DEC12A0}" type="pres">
      <dgm:prSet presAssocID="{EDCE602C-13ED-42AF-8ADE-84EDC9763633}" presName="spacer" presStyleCnt="0"/>
      <dgm:spPr/>
    </dgm:pt>
    <dgm:pt modelId="{83FCE296-D1C9-534F-945D-C0B521AB60A2}" type="pres">
      <dgm:prSet presAssocID="{59337057-8301-4B57-B020-7E4742E8E8A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90136D2-BE7A-564E-9A06-E847474F4CBF}" type="pres">
      <dgm:prSet presAssocID="{53F61051-7AD4-460E-9BA5-D7E262098ECB}" presName="spacer" presStyleCnt="0"/>
      <dgm:spPr/>
    </dgm:pt>
    <dgm:pt modelId="{BBE4A6D7-5A83-E942-88E1-D51ECDCAD4C8}" type="pres">
      <dgm:prSet presAssocID="{8533E4D0-A1AD-4E56-9232-96B27F0E12B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E18C343-C7DA-4240-95D2-D3639CA4FC81}" type="pres">
      <dgm:prSet presAssocID="{1DCDB5CB-39C9-40C2-9E2D-AED4984C0C0B}" presName="spacer" presStyleCnt="0"/>
      <dgm:spPr/>
    </dgm:pt>
    <dgm:pt modelId="{12540C11-8BF0-7C4F-AFA9-051BFBA0C651}" type="pres">
      <dgm:prSet presAssocID="{D38FDEAE-BF1B-4FDB-B24F-0A325132661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5947B85B-669D-7C40-A60B-C6877924613D}" type="pres">
      <dgm:prSet presAssocID="{5F04412E-D5D7-40DD-B896-A8DC89A99031}" presName="spacer" presStyleCnt="0"/>
      <dgm:spPr/>
    </dgm:pt>
    <dgm:pt modelId="{08AEFEF1-AF2B-6147-B3DD-3107C025F649}" type="pres">
      <dgm:prSet presAssocID="{C199B667-C897-B347-A93B-38475BE67F87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B303D2D-EC76-B947-823C-7C9AD653C32E}" type="presOf" srcId="{D38FDEAE-BF1B-4FDB-B24F-0A3251326617}" destId="{12540C11-8BF0-7C4F-AFA9-051BFBA0C651}" srcOrd="0" destOrd="0" presId="urn:microsoft.com/office/officeart/2005/8/layout/vList2"/>
    <dgm:cxn modelId="{E5F9792F-65DC-534C-BEEC-2F15C270E4C6}" type="presOf" srcId="{C199B667-C897-B347-A93B-38475BE67F87}" destId="{08AEFEF1-AF2B-6147-B3DD-3107C025F649}" srcOrd="0" destOrd="0" presId="urn:microsoft.com/office/officeart/2005/8/layout/vList2"/>
    <dgm:cxn modelId="{C5C7243E-DD87-7D47-AB40-0336A514318A}" srcId="{58CCFEF9-7E26-4D19-A519-268397FD7927}" destId="{C199B667-C897-B347-A93B-38475BE67F87}" srcOrd="5" destOrd="0" parTransId="{03023A66-2052-B244-9A11-72D6FF21298F}" sibTransId="{486A1372-E042-8448-9CAE-1D8FBC942D72}"/>
    <dgm:cxn modelId="{DA68525F-9754-1844-930D-6BFBF43D9581}" type="presOf" srcId="{8533E4D0-A1AD-4E56-9232-96B27F0E12B2}" destId="{BBE4A6D7-5A83-E942-88E1-D51ECDCAD4C8}" srcOrd="0" destOrd="0" presId="urn:microsoft.com/office/officeart/2005/8/layout/vList2"/>
    <dgm:cxn modelId="{F67FB062-1818-479B-A2D9-81D3FA526B9F}" srcId="{58CCFEF9-7E26-4D19-A519-268397FD7927}" destId="{E6DF2AEB-5CCA-4BEC-809C-757ABCB3C17F}" srcOrd="0" destOrd="0" parTransId="{BD2ECBC0-168D-45A8-ACFE-32DEFCFBEE54}" sibTransId="{843A5999-5D71-43E2-B66A-D7989079E300}"/>
    <dgm:cxn modelId="{D327136D-D756-544E-9589-A35FBEF36C0E}" type="presOf" srcId="{E6DF2AEB-5CCA-4BEC-809C-757ABCB3C17F}" destId="{B7B5A583-38C9-2E44-9E7A-BDCC80C72541}" srcOrd="0" destOrd="0" presId="urn:microsoft.com/office/officeart/2005/8/layout/vList2"/>
    <dgm:cxn modelId="{456A0778-68DD-F34F-B77D-D8E19324F635}" type="presOf" srcId="{58CCFEF9-7E26-4D19-A519-268397FD7927}" destId="{DE1ECE54-0B02-A440-BF9D-48CE656DCD71}" srcOrd="0" destOrd="0" presId="urn:microsoft.com/office/officeart/2005/8/layout/vList2"/>
    <dgm:cxn modelId="{2839E779-B0B2-4E27-A9E9-BAA9D10172CD}" srcId="{58CCFEF9-7E26-4D19-A519-268397FD7927}" destId="{59337057-8301-4B57-B020-7E4742E8E8AD}" srcOrd="2" destOrd="0" parTransId="{E40DA056-7A45-45AF-80D6-BD057039C800}" sibTransId="{53F61051-7AD4-460E-9BA5-D7E262098ECB}"/>
    <dgm:cxn modelId="{CC62EAA6-A068-45BC-91A8-32B29E002A9E}" srcId="{58CCFEF9-7E26-4D19-A519-268397FD7927}" destId="{8533E4D0-A1AD-4E56-9232-96B27F0E12B2}" srcOrd="3" destOrd="0" parTransId="{1AAA4506-9241-47A7-915B-FC5D4A39576F}" sibTransId="{1DCDB5CB-39C9-40C2-9E2D-AED4984C0C0B}"/>
    <dgm:cxn modelId="{E92826B5-0B1E-433E-A6BF-B9D4C12654EB}" srcId="{58CCFEF9-7E26-4D19-A519-268397FD7927}" destId="{9C1BEABD-9EBC-474A-9499-6C9AE96E008F}" srcOrd="1" destOrd="0" parTransId="{756D65FA-FBC5-4B80-B64A-A4CA70AF7E35}" sibTransId="{EDCE602C-13ED-42AF-8ADE-84EDC9763633}"/>
    <dgm:cxn modelId="{87C901C5-F68A-C448-A498-AFB01FC48EFE}" type="presOf" srcId="{9C1BEABD-9EBC-474A-9499-6C9AE96E008F}" destId="{08F72545-C95C-6145-BD3B-ECC00A81FD56}" srcOrd="0" destOrd="0" presId="urn:microsoft.com/office/officeart/2005/8/layout/vList2"/>
    <dgm:cxn modelId="{2A40E4C5-DE38-4058-BB31-F3BBC554CA17}" srcId="{58CCFEF9-7E26-4D19-A519-268397FD7927}" destId="{D38FDEAE-BF1B-4FDB-B24F-0A3251326617}" srcOrd="4" destOrd="0" parTransId="{FBAB86E5-8015-466B-B788-B97F44AC75FF}" sibTransId="{5F04412E-D5D7-40DD-B896-A8DC89A99031}"/>
    <dgm:cxn modelId="{662C34D1-B445-EC43-B775-E90FFCEBAA0E}" type="presOf" srcId="{59337057-8301-4B57-B020-7E4742E8E8AD}" destId="{83FCE296-D1C9-534F-945D-C0B521AB60A2}" srcOrd="0" destOrd="0" presId="urn:microsoft.com/office/officeart/2005/8/layout/vList2"/>
    <dgm:cxn modelId="{7957D6D2-8953-D84C-B1C9-D44282BDDB58}" type="presParOf" srcId="{DE1ECE54-0B02-A440-BF9D-48CE656DCD71}" destId="{B7B5A583-38C9-2E44-9E7A-BDCC80C72541}" srcOrd="0" destOrd="0" presId="urn:microsoft.com/office/officeart/2005/8/layout/vList2"/>
    <dgm:cxn modelId="{EE8D3082-F221-0547-8E53-7FA43B085ABA}" type="presParOf" srcId="{DE1ECE54-0B02-A440-BF9D-48CE656DCD71}" destId="{251A40AC-1BC5-DC4A-8439-D1AD594404F4}" srcOrd="1" destOrd="0" presId="urn:microsoft.com/office/officeart/2005/8/layout/vList2"/>
    <dgm:cxn modelId="{9F7D818C-A0B5-CA41-B2DC-2FD636F288FB}" type="presParOf" srcId="{DE1ECE54-0B02-A440-BF9D-48CE656DCD71}" destId="{08F72545-C95C-6145-BD3B-ECC00A81FD56}" srcOrd="2" destOrd="0" presId="urn:microsoft.com/office/officeart/2005/8/layout/vList2"/>
    <dgm:cxn modelId="{04EEE5E3-11FB-D441-8D26-DD1C69399373}" type="presParOf" srcId="{DE1ECE54-0B02-A440-BF9D-48CE656DCD71}" destId="{89D96FE7-DECE-834C-B666-21FE4DEC12A0}" srcOrd="3" destOrd="0" presId="urn:microsoft.com/office/officeart/2005/8/layout/vList2"/>
    <dgm:cxn modelId="{CF32BAA8-5869-DD4C-8AD8-D99BF4A3F865}" type="presParOf" srcId="{DE1ECE54-0B02-A440-BF9D-48CE656DCD71}" destId="{83FCE296-D1C9-534F-945D-C0B521AB60A2}" srcOrd="4" destOrd="0" presId="urn:microsoft.com/office/officeart/2005/8/layout/vList2"/>
    <dgm:cxn modelId="{A6584DD9-8CBB-4246-A4B2-0DC3B1C1B0CD}" type="presParOf" srcId="{DE1ECE54-0B02-A440-BF9D-48CE656DCD71}" destId="{290136D2-BE7A-564E-9A06-E847474F4CBF}" srcOrd="5" destOrd="0" presId="urn:microsoft.com/office/officeart/2005/8/layout/vList2"/>
    <dgm:cxn modelId="{25F835B2-1C4B-3748-B994-4A0E3FA59C63}" type="presParOf" srcId="{DE1ECE54-0B02-A440-BF9D-48CE656DCD71}" destId="{BBE4A6D7-5A83-E942-88E1-D51ECDCAD4C8}" srcOrd="6" destOrd="0" presId="urn:microsoft.com/office/officeart/2005/8/layout/vList2"/>
    <dgm:cxn modelId="{924B5CF1-A41F-5F42-9FD2-72391B559BC3}" type="presParOf" srcId="{DE1ECE54-0B02-A440-BF9D-48CE656DCD71}" destId="{EE18C343-C7DA-4240-95D2-D3639CA4FC81}" srcOrd="7" destOrd="0" presId="urn:microsoft.com/office/officeart/2005/8/layout/vList2"/>
    <dgm:cxn modelId="{243EC9FD-2D86-B142-8D08-7C071BF1CB03}" type="presParOf" srcId="{DE1ECE54-0B02-A440-BF9D-48CE656DCD71}" destId="{12540C11-8BF0-7C4F-AFA9-051BFBA0C651}" srcOrd="8" destOrd="0" presId="urn:microsoft.com/office/officeart/2005/8/layout/vList2"/>
    <dgm:cxn modelId="{D71F2E4E-4852-A74E-9504-4B22F979CBD5}" type="presParOf" srcId="{DE1ECE54-0B02-A440-BF9D-48CE656DCD71}" destId="{5947B85B-669D-7C40-A60B-C6877924613D}" srcOrd="9" destOrd="0" presId="urn:microsoft.com/office/officeart/2005/8/layout/vList2"/>
    <dgm:cxn modelId="{EA5B266B-602D-7448-B976-AA73FBC2B455}" type="presParOf" srcId="{DE1ECE54-0B02-A440-BF9D-48CE656DCD71}" destId="{08AEFEF1-AF2B-6147-B3DD-3107C025F64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2A5F60-E04B-4860-BDFA-DE39F26CCAC1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2951221-AC4E-4291-8BAB-D2C86E0870AE}">
      <dgm:prSet/>
      <dgm:spPr/>
      <dgm:t>
        <a:bodyPr/>
        <a:lstStyle/>
        <a:p>
          <a:r>
            <a:rPr lang="en-GB" noProof="0" dirty="0"/>
            <a:t>Identification of </a:t>
          </a:r>
          <a:r>
            <a:rPr lang="en-GB" b="1" noProof="0" dirty="0"/>
            <a:t>bodies</a:t>
          </a:r>
          <a:r>
            <a:rPr lang="en-GB" noProof="0" dirty="0"/>
            <a:t>, </a:t>
          </a:r>
          <a:r>
            <a:rPr lang="en-GB" b="1" noProof="0" dirty="0"/>
            <a:t>principles</a:t>
          </a:r>
          <a:r>
            <a:rPr lang="en-GB" noProof="0" dirty="0"/>
            <a:t> and </a:t>
          </a:r>
          <a:r>
            <a:rPr lang="en-GB" b="1" noProof="0" dirty="0"/>
            <a:t>processes</a:t>
          </a:r>
          <a:r>
            <a:rPr lang="en-GB" noProof="0" dirty="0"/>
            <a:t> to enact a republican approach, based on the 6 tenets</a:t>
          </a:r>
        </a:p>
      </dgm:t>
    </dgm:pt>
    <dgm:pt modelId="{47F0DC3A-6311-4A4D-881A-451D19ABB44A}" type="parTrans" cxnId="{CFA066DD-6FEC-44BC-9570-7F3C9B28CE49}">
      <dgm:prSet/>
      <dgm:spPr/>
      <dgm:t>
        <a:bodyPr/>
        <a:lstStyle/>
        <a:p>
          <a:endParaRPr lang="en-US"/>
        </a:p>
      </dgm:t>
    </dgm:pt>
    <dgm:pt modelId="{9BF972EC-6138-4812-972C-C09A7AAB06A7}" type="sibTrans" cxnId="{CFA066DD-6FEC-44BC-9570-7F3C9B28CE49}">
      <dgm:prSet/>
      <dgm:spPr/>
      <dgm:t>
        <a:bodyPr/>
        <a:lstStyle/>
        <a:p>
          <a:endParaRPr lang="en-US"/>
        </a:p>
      </dgm:t>
    </dgm:pt>
    <dgm:pt modelId="{6C159EB9-2F8E-4659-B30F-384F9F2762B4}">
      <dgm:prSet/>
      <dgm:spPr/>
      <dgm:t>
        <a:bodyPr/>
        <a:lstStyle/>
        <a:p>
          <a:r>
            <a:rPr lang="en-GB" noProof="0" dirty="0"/>
            <a:t>Works blending </a:t>
          </a:r>
          <a:r>
            <a:rPr lang="en-GB" b="1" noProof="0" dirty="0"/>
            <a:t>digital republicanism + </a:t>
          </a:r>
          <a:r>
            <a:rPr lang="en-GB" b="0" noProof="0" dirty="0"/>
            <a:t>QITs &amp;</a:t>
          </a:r>
          <a:r>
            <a:rPr lang="en-GB" b="1" noProof="0" dirty="0"/>
            <a:t> international relations </a:t>
          </a:r>
          <a:r>
            <a:rPr lang="en-GB" b="0" noProof="0" dirty="0"/>
            <a:t>(</a:t>
          </a:r>
          <a:r>
            <a:rPr lang="en-GB" b="0" noProof="0" dirty="0" err="1"/>
            <a:t>Hoekmstra</a:t>
          </a:r>
          <a:r>
            <a:rPr lang="en-GB" b="0" noProof="0" dirty="0"/>
            <a:t> 2024; Kop 2025) + (quantum) </a:t>
          </a:r>
          <a:r>
            <a:rPr lang="en-GB" b="1" noProof="0" dirty="0"/>
            <a:t>game theory</a:t>
          </a:r>
          <a:r>
            <a:rPr lang="en-GB" b="0" noProof="0" dirty="0"/>
            <a:t> (</a:t>
          </a:r>
          <a:r>
            <a:rPr lang="en-GB" b="0" noProof="0" dirty="0" err="1"/>
            <a:t>Busemeyer</a:t>
          </a:r>
          <a:r>
            <a:rPr lang="en-GB" b="0" noProof="0" dirty="0"/>
            <a:t> &amp; </a:t>
          </a:r>
          <a:r>
            <a:rPr lang="en-GB" b="0" noProof="0" dirty="0" err="1"/>
            <a:t>Bruza</a:t>
          </a:r>
          <a:r>
            <a:rPr lang="en-GB" b="0" noProof="0" dirty="0"/>
            <a:t> 2012) </a:t>
          </a:r>
          <a:endParaRPr lang="en-GB" b="1" noProof="0" dirty="0"/>
        </a:p>
      </dgm:t>
    </dgm:pt>
    <dgm:pt modelId="{E0D71FF7-5B6A-4325-94F1-F8EA07865FB9}" type="parTrans" cxnId="{82CCA79C-C839-461C-BB82-EC8DC1F48634}">
      <dgm:prSet/>
      <dgm:spPr/>
      <dgm:t>
        <a:bodyPr/>
        <a:lstStyle/>
        <a:p>
          <a:endParaRPr lang="en-US"/>
        </a:p>
      </dgm:t>
    </dgm:pt>
    <dgm:pt modelId="{D689E638-8906-4511-8090-D26E893FF83A}" type="sibTrans" cxnId="{82CCA79C-C839-461C-BB82-EC8DC1F48634}">
      <dgm:prSet/>
      <dgm:spPr/>
      <dgm:t>
        <a:bodyPr/>
        <a:lstStyle/>
        <a:p>
          <a:endParaRPr lang="en-US"/>
        </a:p>
      </dgm:t>
    </dgm:pt>
    <dgm:pt modelId="{CC596E0F-4FF0-4D6B-83C0-DA471BAB4908}">
      <dgm:prSet/>
      <dgm:spPr/>
      <dgm:t>
        <a:bodyPr/>
        <a:lstStyle/>
        <a:p>
          <a:r>
            <a:rPr lang="en-GB" b="1" noProof="0" dirty="0"/>
            <a:t>Transdisciplinarity</a:t>
          </a:r>
          <a:r>
            <a:rPr lang="en-GB" noProof="0" dirty="0"/>
            <a:t>: contributions from diverse </a:t>
          </a:r>
          <a:r>
            <a:rPr lang="en-GB" b="1" noProof="0" dirty="0"/>
            <a:t>disciplines</a:t>
          </a:r>
          <a:r>
            <a:rPr lang="en-GB" noProof="0" dirty="0"/>
            <a:t>, </a:t>
          </a:r>
          <a:r>
            <a:rPr lang="en-GB" b="1" noProof="0" dirty="0"/>
            <a:t>sectors</a:t>
          </a:r>
          <a:r>
            <a:rPr lang="en-GB" noProof="0" dirty="0"/>
            <a:t>, and </a:t>
          </a:r>
          <a:r>
            <a:rPr lang="en-GB" b="1" noProof="0" dirty="0"/>
            <a:t>stakeholders</a:t>
          </a:r>
          <a:r>
            <a:rPr lang="en-GB" noProof="0" dirty="0"/>
            <a:t> (beyond the quadruple helix; cf. </a:t>
          </a:r>
          <a:r>
            <a:rPr lang="en-GB" noProof="0" dirty="0" err="1"/>
            <a:t>EuroQCI</a:t>
          </a:r>
          <a:r>
            <a:rPr lang="en-GB" noProof="0" dirty="0"/>
            <a:t>) + uncertainty and entanglement of </a:t>
          </a:r>
          <a:r>
            <a:rPr lang="en-GB" noProof="0" dirty="0" err="1"/>
            <a:t>intersts</a:t>
          </a:r>
          <a:r>
            <a:rPr lang="en-GB" noProof="0" dirty="0"/>
            <a:t> at its core</a:t>
          </a:r>
        </a:p>
      </dgm:t>
    </dgm:pt>
    <dgm:pt modelId="{226AAE00-3C95-4AE6-90BF-4DDED343DC2C}" type="parTrans" cxnId="{1B9A0B44-BE8D-4FB1-9038-5774E4E1405E}">
      <dgm:prSet/>
      <dgm:spPr/>
      <dgm:t>
        <a:bodyPr/>
        <a:lstStyle/>
        <a:p>
          <a:endParaRPr lang="en-US"/>
        </a:p>
      </dgm:t>
    </dgm:pt>
    <dgm:pt modelId="{42144147-C353-4AF0-9C41-ECC3AA2918A3}" type="sibTrans" cxnId="{1B9A0B44-BE8D-4FB1-9038-5774E4E1405E}">
      <dgm:prSet/>
      <dgm:spPr/>
      <dgm:t>
        <a:bodyPr/>
        <a:lstStyle/>
        <a:p>
          <a:endParaRPr lang="en-US"/>
        </a:p>
      </dgm:t>
    </dgm:pt>
    <dgm:pt modelId="{938DEFDD-EFE7-4642-8D59-031C320BB20F}" type="pres">
      <dgm:prSet presAssocID="{482A5F60-E04B-4860-BDFA-DE39F26CCAC1}" presName="vert0" presStyleCnt="0">
        <dgm:presLayoutVars>
          <dgm:dir/>
          <dgm:animOne val="branch"/>
          <dgm:animLvl val="lvl"/>
        </dgm:presLayoutVars>
      </dgm:prSet>
      <dgm:spPr/>
    </dgm:pt>
    <dgm:pt modelId="{541A8204-A880-4B44-8582-3012B37A4D8C}" type="pres">
      <dgm:prSet presAssocID="{D2951221-AC4E-4291-8BAB-D2C86E0870AE}" presName="thickLine" presStyleLbl="alignNode1" presStyleIdx="0" presStyleCnt="3"/>
      <dgm:spPr/>
    </dgm:pt>
    <dgm:pt modelId="{6D093732-5E7D-EF4B-85EA-C47D25DE9E9A}" type="pres">
      <dgm:prSet presAssocID="{D2951221-AC4E-4291-8BAB-D2C86E0870AE}" presName="horz1" presStyleCnt="0"/>
      <dgm:spPr/>
    </dgm:pt>
    <dgm:pt modelId="{A9693BDD-8770-8941-8F95-024A80018127}" type="pres">
      <dgm:prSet presAssocID="{D2951221-AC4E-4291-8BAB-D2C86E0870AE}" presName="tx1" presStyleLbl="revTx" presStyleIdx="0" presStyleCnt="3"/>
      <dgm:spPr/>
    </dgm:pt>
    <dgm:pt modelId="{3DD391A2-11D1-404A-9E81-8CDC6B77CE12}" type="pres">
      <dgm:prSet presAssocID="{D2951221-AC4E-4291-8BAB-D2C86E0870AE}" presName="vert1" presStyleCnt="0"/>
      <dgm:spPr/>
    </dgm:pt>
    <dgm:pt modelId="{19651566-A129-BB45-8A5F-E1C7010D3DFE}" type="pres">
      <dgm:prSet presAssocID="{6C159EB9-2F8E-4659-B30F-384F9F2762B4}" presName="thickLine" presStyleLbl="alignNode1" presStyleIdx="1" presStyleCnt="3"/>
      <dgm:spPr/>
    </dgm:pt>
    <dgm:pt modelId="{D0F2F7C1-D361-8040-97C2-1E5A203E9E91}" type="pres">
      <dgm:prSet presAssocID="{6C159EB9-2F8E-4659-B30F-384F9F2762B4}" presName="horz1" presStyleCnt="0"/>
      <dgm:spPr/>
    </dgm:pt>
    <dgm:pt modelId="{DE4D7AAA-E51E-2840-BB0E-E56B105956D9}" type="pres">
      <dgm:prSet presAssocID="{6C159EB9-2F8E-4659-B30F-384F9F2762B4}" presName="tx1" presStyleLbl="revTx" presStyleIdx="1" presStyleCnt="3"/>
      <dgm:spPr/>
    </dgm:pt>
    <dgm:pt modelId="{C1C2E8DC-8A30-D448-8061-12E9C3A01BE8}" type="pres">
      <dgm:prSet presAssocID="{6C159EB9-2F8E-4659-B30F-384F9F2762B4}" presName="vert1" presStyleCnt="0"/>
      <dgm:spPr/>
    </dgm:pt>
    <dgm:pt modelId="{81768F83-DF7E-6B4C-A2B0-E758EDF2EDEA}" type="pres">
      <dgm:prSet presAssocID="{CC596E0F-4FF0-4D6B-83C0-DA471BAB4908}" presName="thickLine" presStyleLbl="alignNode1" presStyleIdx="2" presStyleCnt="3"/>
      <dgm:spPr/>
    </dgm:pt>
    <dgm:pt modelId="{7AD08526-AEE7-CF4C-81CC-79D165F0351E}" type="pres">
      <dgm:prSet presAssocID="{CC596E0F-4FF0-4D6B-83C0-DA471BAB4908}" presName="horz1" presStyleCnt="0"/>
      <dgm:spPr/>
    </dgm:pt>
    <dgm:pt modelId="{ADA1DA7C-4F1C-E040-8DD9-BED5A75B925A}" type="pres">
      <dgm:prSet presAssocID="{CC596E0F-4FF0-4D6B-83C0-DA471BAB4908}" presName="tx1" presStyleLbl="revTx" presStyleIdx="2" presStyleCnt="3"/>
      <dgm:spPr/>
    </dgm:pt>
    <dgm:pt modelId="{3787FDAB-DBD4-F042-9800-8455251020C0}" type="pres">
      <dgm:prSet presAssocID="{CC596E0F-4FF0-4D6B-83C0-DA471BAB4908}" presName="vert1" presStyleCnt="0"/>
      <dgm:spPr/>
    </dgm:pt>
  </dgm:ptLst>
  <dgm:cxnLst>
    <dgm:cxn modelId="{1B9A0B44-BE8D-4FB1-9038-5774E4E1405E}" srcId="{482A5F60-E04B-4860-BDFA-DE39F26CCAC1}" destId="{CC596E0F-4FF0-4D6B-83C0-DA471BAB4908}" srcOrd="2" destOrd="0" parTransId="{226AAE00-3C95-4AE6-90BF-4DDED343DC2C}" sibTransId="{42144147-C353-4AF0-9C41-ECC3AA2918A3}"/>
    <dgm:cxn modelId="{FE02AE5E-BD32-5B4C-83C8-63E035F48258}" type="presOf" srcId="{D2951221-AC4E-4291-8BAB-D2C86E0870AE}" destId="{A9693BDD-8770-8941-8F95-024A80018127}" srcOrd="0" destOrd="0" presId="urn:microsoft.com/office/officeart/2008/layout/LinedList"/>
    <dgm:cxn modelId="{C128588E-957C-D84D-93DE-7E2082D234B3}" type="presOf" srcId="{6C159EB9-2F8E-4659-B30F-384F9F2762B4}" destId="{DE4D7AAA-E51E-2840-BB0E-E56B105956D9}" srcOrd="0" destOrd="0" presId="urn:microsoft.com/office/officeart/2008/layout/LinedList"/>
    <dgm:cxn modelId="{82CCA79C-C839-461C-BB82-EC8DC1F48634}" srcId="{482A5F60-E04B-4860-BDFA-DE39F26CCAC1}" destId="{6C159EB9-2F8E-4659-B30F-384F9F2762B4}" srcOrd="1" destOrd="0" parTransId="{E0D71FF7-5B6A-4325-94F1-F8EA07865FB9}" sibTransId="{D689E638-8906-4511-8090-D26E893FF83A}"/>
    <dgm:cxn modelId="{D10BC2A3-5751-1340-A90D-4B2A45FD34A2}" type="presOf" srcId="{CC596E0F-4FF0-4D6B-83C0-DA471BAB4908}" destId="{ADA1DA7C-4F1C-E040-8DD9-BED5A75B925A}" srcOrd="0" destOrd="0" presId="urn:microsoft.com/office/officeart/2008/layout/LinedList"/>
    <dgm:cxn modelId="{C89476DA-3120-2A43-B41C-7335ECCDBEAE}" type="presOf" srcId="{482A5F60-E04B-4860-BDFA-DE39F26CCAC1}" destId="{938DEFDD-EFE7-4642-8D59-031C320BB20F}" srcOrd="0" destOrd="0" presId="urn:microsoft.com/office/officeart/2008/layout/LinedList"/>
    <dgm:cxn modelId="{CFA066DD-6FEC-44BC-9570-7F3C9B28CE49}" srcId="{482A5F60-E04B-4860-BDFA-DE39F26CCAC1}" destId="{D2951221-AC4E-4291-8BAB-D2C86E0870AE}" srcOrd="0" destOrd="0" parTransId="{47F0DC3A-6311-4A4D-881A-451D19ABB44A}" sibTransId="{9BF972EC-6138-4812-972C-C09A7AAB06A7}"/>
    <dgm:cxn modelId="{F3A6D3A5-7101-6D48-B8CC-D0F97DA0ECC0}" type="presParOf" srcId="{938DEFDD-EFE7-4642-8D59-031C320BB20F}" destId="{541A8204-A880-4B44-8582-3012B37A4D8C}" srcOrd="0" destOrd="0" presId="urn:microsoft.com/office/officeart/2008/layout/LinedList"/>
    <dgm:cxn modelId="{0FB07E5A-A69D-794C-8C97-D13A03CD214A}" type="presParOf" srcId="{938DEFDD-EFE7-4642-8D59-031C320BB20F}" destId="{6D093732-5E7D-EF4B-85EA-C47D25DE9E9A}" srcOrd="1" destOrd="0" presId="urn:microsoft.com/office/officeart/2008/layout/LinedList"/>
    <dgm:cxn modelId="{18509B8C-0520-974D-A1C5-6FB4E685294E}" type="presParOf" srcId="{6D093732-5E7D-EF4B-85EA-C47D25DE9E9A}" destId="{A9693BDD-8770-8941-8F95-024A80018127}" srcOrd="0" destOrd="0" presId="urn:microsoft.com/office/officeart/2008/layout/LinedList"/>
    <dgm:cxn modelId="{32B4DD40-A745-8546-A68B-E140C9828274}" type="presParOf" srcId="{6D093732-5E7D-EF4B-85EA-C47D25DE9E9A}" destId="{3DD391A2-11D1-404A-9E81-8CDC6B77CE12}" srcOrd="1" destOrd="0" presId="urn:microsoft.com/office/officeart/2008/layout/LinedList"/>
    <dgm:cxn modelId="{2DEAE534-2959-3B4A-9A45-D032837950E6}" type="presParOf" srcId="{938DEFDD-EFE7-4642-8D59-031C320BB20F}" destId="{19651566-A129-BB45-8A5F-E1C7010D3DFE}" srcOrd="2" destOrd="0" presId="urn:microsoft.com/office/officeart/2008/layout/LinedList"/>
    <dgm:cxn modelId="{F23645FE-B3FF-BF40-B951-3D96CD9D4F1D}" type="presParOf" srcId="{938DEFDD-EFE7-4642-8D59-031C320BB20F}" destId="{D0F2F7C1-D361-8040-97C2-1E5A203E9E91}" srcOrd="3" destOrd="0" presId="urn:microsoft.com/office/officeart/2008/layout/LinedList"/>
    <dgm:cxn modelId="{B7039462-7B5A-7740-BFC4-76AB1B85F1FD}" type="presParOf" srcId="{D0F2F7C1-D361-8040-97C2-1E5A203E9E91}" destId="{DE4D7AAA-E51E-2840-BB0E-E56B105956D9}" srcOrd="0" destOrd="0" presId="urn:microsoft.com/office/officeart/2008/layout/LinedList"/>
    <dgm:cxn modelId="{64D49EBE-C518-1442-BD4F-B900F167FF71}" type="presParOf" srcId="{D0F2F7C1-D361-8040-97C2-1E5A203E9E91}" destId="{C1C2E8DC-8A30-D448-8061-12E9C3A01BE8}" srcOrd="1" destOrd="0" presId="urn:microsoft.com/office/officeart/2008/layout/LinedList"/>
    <dgm:cxn modelId="{A292D274-E07B-D441-AE1C-388B1608F232}" type="presParOf" srcId="{938DEFDD-EFE7-4642-8D59-031C320BB20F}" destId="{81768F83-DF7E-6B4C-A2B0-E758EDF2EDEA}" srcOrd="4" destOrd="0" presId="urn:microsoft.com/office/officeart/2008/layout/LinedList"/>
    <dgm:cxn modelId="{943597AF-D649-334F-9ACA-D78E68EF4D7C}" type="presParOf" srcId="{938DEFDD-EFE7-4642-8D59-031C320BB20F}" destId="{7AD08526-AEE7-CF4C-81CC-79D165F0351E}" srcOrd="5" destOrd="0" presId="urn:microsoft.com/office/officeart/2008/layout/LinedList"/>
    <dgm:cxn modelId="{B5F70E47-C48C-C542-BA79-4C9462DCF2ED}" type="presParOf" srcId="{7AD08526-AEE7-CF4C-81CC-79D165F0351E}" destId="{ADA1DA7C-4F1C-E040-8DD9-BED5A75B925A}" srcOrd="0" destOrd="0" presId="urn:microsoft.com/office/officeart/2008/layout/LinedList"/>
    <dgm:cxn modelId="{1FF79027-4A47-2649-9F59-381391F27FFF}" type="presParOf" srcId="{7AD08526-AEE7-CF4C-81CC-79D165F0351E}" destId="{3787FDAB-DBD4-F042-9800-8455251020C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F91317-1997-0F4A-AD5E-111F752DDD92}">
      <dsp:nvSpPr>
        <dsp:cNvPr id="0" name=""/>
        <dsp:cNvSpPr/>
      </dsp:nvSpPr>
      <dsp:spPr>
        <a:xfrm>
          <a:off x="1283" y="73062"/>
          <a:ext cx="4205213" cy="420521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noProof="0" dirty="0"/>
            <a:t>Research on QITs’ </a:t>
          </a:r>
          <a:r>
            <a:rPr lang="en-GB" sz="2800" b="1" kern="1200" noProof="0" dirty="0"/>
            <a:t>ELSPI</a:t>
          </a:r>
          <a:r>
            <a:rPr lang="en-GB" sz="2800" kern="1200" noProof="0" dirty="0"/>
            <a:t> (Kop 2021, 2025; de Jong 2022)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noProof="0" dirty="0"/>
            <a:t>Research on QITs </a:t>
          </a:r>
          <a:r>
            <a:rPr lang="en-GB" sz="2800" b="1" kern="1200" noProof="0" dirty="0"/>
            <a:t>RRI</a:t>
          </a:r>
          <a:r>
            <a:rPr lang="en-GB" sz="2800" kern="1200" noProof="0" dirty="0"/>
            <a:t> (</a:t>
          </a:r>
          <a:r>
            <a:rPr lang="en-GB" sz="2800" kern="1200" noProof="0" dirty="0" err="1"/>
            <a:t>Coenen</a:t>
          </a:r>
          <a:r>
            <a:rPr lang="en-GB" sz="2800" kern="1200" noProof="0" dirty="0"/>
            <a:t> &amp; Grunwald 2017)</a:t>
          </a:r>
        </a:p>
      </dsp:txBody>
      <dsp:txXfrm>
        <a:off x="617122" y="688901"/>
        <a:ext cx="2973535" cy="2973535"/>
      </dsp:txXfrm>
    </dsp:sp>
    <dsp:sp modelId="{E595758E-8A95-6D41-95CA-1A06449FD927}">
      <dsp:nvSpPr>
        <dsp:cNvPr id="0" name=""/>
        <dsp:cNvSpPr/>
      </dsp:nvSpPr>
      <dsp:spPr>
        <a:xfrm rot="5400000">
          <a:off x="4553426" y="1618478"/>
          <a:ext cx="1471824" cy="1114381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10B44-0381-3549-8222-8413BD584D11}">
      <dsp:nvSpPr>
        <dsp:cNvPr id="0" name=""/>
        <dsp:cNvSpPr/>
      </dsp:nvSpPr>
      <dsp:spPr>
        <a:xfrm>
          <a:off x="6309103" y="73062"/>
          <a:ext cx="4205213" cy="420521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noProof="0" dirty="0"/>
            <a:t>Focus on QITs </a:t>
          </a:r>
          <a:r>
            <a:rPr lang="en-GB" sz="3100" b="1" kern="1200" noProof="0" dirty="0"/>
            <a:t>governance</a:t>
          </a:r>
          <a:r>
            <a:rPr lang="en-GB" sz="3100" kern="1200" noProof="0" dirty="0"/>
            <a:t>: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700" kern="1200" noProof="0" dirty="0"/>
            <a:t>a) </a:t>
          </a:r>
          <a:r>
            <a:rPr lang="en-GB" sz="2700" b="1" kern="1200" noProof="0" dirty="0"/>
            <a:t>how</a:t>
          </a:r>
          <a:r>
            <a:rPr lang="en-GB" sz="2700" kern="1200" noProof="0" dirty="0"/>
            <a:t> we want to manage QITs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700" kern="1200" noProof="0" dirty="0"/>
            <a:t>b) </a:t>
          </a:r>
          <a:r>
            <a:rPr lang="en-GB" sz="2700" b="1" kern="1200" noProof="0" dirty="0"/>
            <a:t>why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700" kern="1200" noProof="0" dirty="0"/>
            <a:t>c) nature of this «</a:t>
          </a:r>
          <a:r>
            <a:rPr lang="en-GB" sz="2700" b="1" kern="1200" noProof="0" dirty="0"/>
            <a:t>we</a:t>
          </a:r>
          <a:r>
            <a:rPr lang="en-GB" sz="2700" kern="1200" noProof="0" dirty="0"/>
            <a:t>»</a:t>
          </a:r>
        </a:p>
      </dsp:txBody>
      <dsp:txXfrm>
        <a:off x="6924942" y="688901"/>
        <a:ext cx="2973535" cy="29735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5A583-38C9-2E44-9E7A-BDCC80C72541}">
      <dsp:nvSpPr>
        <dsp:cNvPr id="0" name=""/>
        <dsp:cNvSpPr/>
      </dsp:nvSpPr>
      <dsp:spPr>
        <a:xfrm>
          <a:off x="0" y="449240"/>
          <a:ext cx="6666833" cy="7160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/>
            <a:t>1. Management of (tech) resources </a:t>
          </a:r>
          <a:r>
            <a:rPr lang="en-GB" sz="1800" b="1" kern="1200" noProof="0" dirty="0"/>
            <a:t>by the </a:t>
          </a:r>
          <a:r>
            <a:rPr lang="en-GB" sz="1800" b="0" kern="1200" noProof="0" dirty="0"/>
            <a:t>(</a:t>
          </a:r>
          <a:r>
            <a:rPr lang="en-GB" sz="1800" b="0" kern="1200" noProof="0" dirty="0" err="1"/>
            <a:t>glocal</a:t>
          </a:r>
          <a:r>
            <a:rPr lang="en-GB" sz="1800" b="0" kern="1200" noProof="0" dirty="0"/>
            <a:t>) </a:t>
          </a:r>
          <a:r>
            <a:rPr lang="en-GB" sz="1800" b="1" kern="1200" noProof="0" dirty="0"/>
            <a:t>community/</a:t>
          </a:r>
          <a:r>
            <a:rPr lang="en-GB" sz="1800" b="1" kern="1200" noProof="0" dirty="0" err="1"/>
            <a:t>ies</a:t>
          </a:r>
          <a:r>
            <a:rPr lang="en-GB" sz="1800" b="1" kern="1200" noProof="0" dirty="0"/>
            <a:t> </a:t>
          </a:r>
          <a:r>
            <a:rPr lang="en-GB" sz="1800" kern="1200" noProof="0" dirty="0"/>
            <a:t>and </a:t>
          </a:r>
          <a:r>
            <a:rPr lang="en-GB" sz="1800" b="1" kern="1200" noProof="0" dirty="0"/>
            <a:t>for the community/</a:t>
          </a:r>
          <a:r>
            <a:rPr lang="en-GB" sz="1800" b="1" kern="1200" noProof="0" dirty="0" err="1"/>
            <a:t>ies</a:t>
          </a:r>
          <a:r>
            <a:rPr lang="en-GB" sz="1800" b="1" kern="1200" noProof="0" dirty="0"/>
            <a:t> </a:t>
          </a:r>
          <a:r>
            <a:rPr lang="en-GB" sz="1800" kern="1200" noProof="0" dirty="0"/>
            <a:t>(republic as </a:t>
          </a:r>
          <a:r>
            <a:rPr lang="en-GB" sz="1800" i="1" kern="1200" noProof="0" dirty="0"/>
            <a:t>politeia</a:t>
          </a:r>
          <a:r>
            <a:rPr lang="en-GB" sz="1800" kern="1200" noProof="0" dirty="0"/>
            <a:t>)</a:t>
          </a:r>
        </a:p>
      </dsp:txBody>
      <dsp:txXfrm>
        <a:off x="34954" y="484194"/>
        <a:ext cx="6596925" cy="646132"/>
      </dsp:txXfrm>
    </dsp:sp>
    <dsp:sp modelId="{08F72545-C95C-6145-BD3B-ECC00A81FD56}">
      <dsp:nvSpPr>
        <dsp:cNvPr id="0" name=""/>
        <dsp:cNvSpPr/>
      </dsp:nvSpPr>
      <dsp:spPr>
        <a:xfrm>
          <a:off x="0" y="1217120"/>
          <a:ext cx="6666833" cy="716040"/>
        </a:xfrm>
        <a:prstGeom prst="roundRect">
          <a:avLst/>
        </a:prstGeom>
        <a:gradFill rotWithShape="0">
          <a:gsLst>
            <a:gs pos="0">
              <a:schemeClr val="accent5">
                <a:hueOff val="-1351709"/>
                <a:satOff val="-3484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351709"/>
                <a:satOff val="-3484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351709"/>
                <a:satOff val="-3484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noProof="0" dirty="0"/>
            <a:t>2. </a:t>
          </a:r>
          <a:r>
            <a:rPr lang="en-GB" sz="1800" b="1" kern="1200" noProof="0" dirty="0"/>
            <a:t>Distribution</a:t>
          </a:r>
          <a:r>
            <a:rPr lang="en-GB" sz="1800" kern="1200" noProof="0" dirty="0"/>
            <a:t> and </a:t>
          </a:r>
          <a:r>
            <a:rPr lang="en-GB" sz="1800" b="1" kern="1200" noProof="0" dirty="0"/>
            <a:t>accountability</a:t>
          </a:r>
          <a:r>
            <a:rPr lang="en-GB" sz="1800" kern="1200" noProof="0" dirty="0"/>
            <a:t> of power(s) (Susskind 2022)</a:t>
          </a:r>
        </a:p>
      </dsp:txBody>
      <dsp:txXfrm>
        <a:off x="34954" y="1252074"/>
        <a:ext cx="6596925" cy="646132"/>
      </dsp:txXfrm>
    </dsp:sp>
    <dsp:sp modelId="{83FCE296-D1C9-534F-945D-C0B521AB60A2}">
      <dsp:nvSpPr>
        <dsp:cNvPr id="0" name=""/>
        <dsp:cNvSpPr/>
      </dsp:nvSpPr>
      <dsp:spPr>
        <a:xfrm>
          <a:off x="0" y="1985000"/>
          <a:ext cx="6666833" cy="716040"/>
        </a:xfrm>
        <a:prstGeom prst="roundRect">
          <a:avLst/>
        </a:prstGeom>
        <a:gradFill rotWithShape="0">
          <a:gsLst>
            <a:gs pos="0">
              <a:schemeClr val="accent5">
                <a:hueOff val="-2703417"/>
                <a:satOff val="-6968"/>
                <a:lumOff val="-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03417"/>
                <a:satOff val="-6968"/>
                <a:lumOff val="-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03417"/>
                <a:satOff val="-6968"/>
                <a:lumOff val="-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/>
            <a:t>3. QITs governance as a </a:t>
          </a:r>
          <a:r>
            <a:rPr lang="en-GB" sz="1800" b="1" kern="1200" noProof="0" dirty="0"/>
            <a:t>systemic affair</a:t>
          </a:r>
          <a:r>
            <a:rPr lang="en-GB" sz="1800" kern="1200" noProof="0" dirty="0"/>
            <a:t>, not simply one of agency (</a:t>
          </a:r>
          <a:r>
            <a:rPr lang="en-GB" sz="1800" kern="1200" noProof="0" dirty="0" err="1"/>
            <a:t>Hoekmstra</a:t>
          </a:r>
          <a:r>
            <a:rPr lang="en-GB" sz="1800" kern="1200" noProof="0" dirty="0"/>
            <a:t> 2024)</a:t>
          </a:r>
        </a:p>
      </dsp:txBody>
      <dsp:txXfrm>
        <a:off x="34954" y="2019954"/>
        <a:ext cx="6596925" cy="646132"/>
      </dsp:txXfrm>
    </dsp:sp>
    <dsp:sp modelId="{BBE4A6D7-5A83-E942-88E1-D51ECDCAD4C8}">
      <dsp:nvSpPr>
        <dsp:cNvPr id="0" name=""/>
        <dsp:cNvSpPr/>
      </dsp:nvSpPr>
      <dsp:spPr>
        <a:xfrm>
          <a:off x="0" y="2752880"/>
          <a:ext cx="6666833" cy="716040"/>
        </a:xfrm>
        <a:prstGeom prst="roundRect">
          <a:avLst/>
        </a:prstGeom>
        <a:gradFill rotWithShape="0">
          <a:gsLst>
            <a:gs pos="0">
              <a:schemeClr val="accent5">
                <a:hueOff val="-4055126"/>
                <a:satOff val="-10451"/>
                <a:lumOff val="-7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5126"/>
                <a:satOff val="-10451"/>
                <a:lumOff val="-7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5126"/>
                <a:satOff val="-10451"/>
                <a:lumOff val="-7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/>
            <a:t>4. Governance as an exercise of </a:t>
          </a:r>
          <a:r>
            <a:rPr lang="en-GB" sz="1800" b="1" kern="1200" noProof="0" dirty="0"/>
            <a:t>balance</a:t>
          </a:r>
          <a:r>
            <a:rPr lang="en-GB" sz="1800" kern="1200" noProof="0" dirty="0"/>
            <a:t> across individual (quantum) interests and the collective good (Calzati &amp; van Loenen 2023)</a:t>
          </a:r>
        </a:p>
      </dsp:txBody>
      <dsp:txXfrm>
        <a:off x="34954" y="2787834"/>
        <a:ext cx="6596925" cy="646132"/>
      </dsp:txXfrm>
    </dsp:sp>
    <dsp:sp modelId="{12540C11-8BF0-7C4F-AFA9-051BFBA0C651}">
      <dsp:nvSpPr>
        <dsp:cNvPr id="0" name=""/>
        <dsp:cNvSpPr/>
      </dsp:nvSpPr>
      <dsp:spPr>
        <a:xfrm>
          <a:off x="0" y="3520760"/>
          <a:ext cx="6666833" cy="716040"/>
        </a:xfrm>
        <a:prstGeom prst="roundRect">
          <a:avLst/>
        </a:prstGeom>
        <a:gradFill rotWithShape="0">
          <a:gsLst>
            <a:gs pos="0">
              <a:schemeClr val="accent5">
                <a:hueOff val="-5406834"/>
                <a:satOff val="-13935"/>
                <a:lumOff val="-9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406834"/>
                <a:satOff val="-13935"/>
                <a:lumOff val="-9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406834"/>
                <a:satOff val="-13935"/>
                <a:lumOff val="-9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noProof="0" dirty="0"/>
            <a:t>5. </a:t>
          </a:r>
          <a:r>
            <a:rPr lang="en-GB" sz="1800" b="1" kern="1200" noProof="0" dirty="0"/>
            <a:t>Modular</a:t>
          </a:r>
          <a:r>
            <a:rPr lang="en-GB" sz="1800" kern="1200" noProof="0" dirty="0"/>
            <a:t> governance across scales, sectors, contexts – global principles, local implementation (Calzati &amp; de Kerckhove 2024)</a:t>
          </a:r>
        </a:p>
      </dsp:txBody>
      <dsp:txXfrm>
        <a:off x="34954" y="3555714"/>
        <a:ext cx="6596925" cy="646132"/>
      </dsp:txXfrm>
    </dsp:sp>
    <dsp:sp modelId="{08AEFEF1-AF2B-6147-B3DD-3107C025F649}">
      <dsp:nvSpPr>
        <dsp:cNvPr id="0" name=""/>
        <dsp:cNvSpPr/>
      </dsp:nvSpPr>
      <dsp:spPr>
        <a:xfrm>
          <a:off x="0" y="4288640"/>
          <a:ext cx="6666833" cy="71604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/>
            <a:t>6. QITs governance as an </a:t>
          </a:r>
          <a:r>
            <a:rPr lang="en-GB" sz="1800" b="1" kern="1200" noProof="0" dirty="0"/>
            <a:t>open-ended process</a:t>
          </a:r>
          <a:r>
            <a:rPr lang="en-GB" sz="1800" kern="1200" noProof="0" dirty="0"/>
            <a:t>, devising internal roles, rules, and mechanisms</a:t>
          </a:r>
        </a:p>
      </dsp:txBody>
      <dsp:txXfrm>
        <a:off x="34954" y="4323594"/>
        <a:ext cx="6596925" cy="6461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A8204-A880-4B44-8582-3012B37A4D8C}">
      <dsp:nvSpPr>
        <dsp:cNvPr id="0" name=""/>
        <dsp:cNvSpPr/>
      </dsp:nvSpPr>
      <dsp:spPr>
        <a:xfrm>
          <a:off x="0" y="2703"/>
          <a:ext cx="731886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693BDD-8770-8941-8F95-024A80018127}">
      <dsp:nvSpPr>
        <dsp:cNvPr id="0" name=""/>
        <dsp:cNvSpPr/>
      </dsp:nvSpPr>
      <dsp:spPr>
        <a:xfrm>
          <a:off x="0" y="2703"/>
          <a:ext cx="7318864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noProof="0" dirty="0"/>
            <a:t>Identification of </a:t>
          </a:r>
          <a:r>
            <a:rPr lang="en-GB" sz="2900" b="1" kern="1200" noProof="0" dirty="0"/>
            <a:t>bodies</a:t>
          </a:r>
          <a:r>
            <a:rPr lang="en-GB" sz="2900" kern="1200" noProof="0" dirty="0"/>
            <a:t>, </a:t>
          </a:r>
          <a:r>
            <a:rPr lang="en-GB" sz="2900" b="1" kern="1200" noProof="0" dirty="0"/>
            <a:t>principles</a:t>
          </a:r>
          <a:r>
            <a:rPr lang="en-GB" sz="2900" kern="1200" noProof="0" dirty="0"/>
            <a:t> and </a:t>
          </a:r>
          <a:r>
            <a:rPr lang="en-GB" sz="2900" b="1" kern="1200" noProof="0" dirty="0"/>
            <a:t>processes</a:t>
          </a:r>
          <a:r>
            <a:rPr lang="en-GB" sz="2900" kern="1200" noProof="0" dirty="0"/>
            <a:t> to enact a republican approach, based on the 6 tenets</a:t>
          </a:r>
        </a:p>
      </dsp:txBody>
      <dsp:txXfrm>
        <a:off x="0" y="2703"/>
        <a:ext cx="7318864" cy="1843578"/>
      </dsp:txXfrm>
    </dsp:sp>
    <dsp:sp modelId="{19651566-A129-BB45-8A5F-E1C7010D3DFE}">
      <dsp:nvSpPr>
        <dsp:cNvPr id="0" name=""/>
        <dsp:cNvSpPr/>
      </dsp:nvSpPr>
      <dsp:spPr>
        <a:xfrm>
          <a:off x="0" y="1846281"/>
          <a:ext cx="731886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4D7AAA-E51E-2840-BB0E-E56B105956D9}">
      <dsp:nvSpPr>
        <dsp:cNvPr id="0" name=""/>
        <dsp:cNvSpPr/>
      </dsp:nvSpPr>
      <dsp:spPr>
        <a:xfrm>
          <a:off x="0" y="1846281"/>
          <a:ext cx="7318864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noProof="0" dirty="0"/>
            <a:t>Works blending </a:t>
          </a:r>
          <a:r>
            <a:rPr lang="en-GB" sz="2900" b="1" kern="1200" noProof="0" dirty="0"/>
            <a:t>digital republicanism + </a:t>
          </a:r>
          <a:r>
            <a:rPr lang="en-GB" sz="2900" b="0" kern="1200" noProof="0" dirty="0"/>
            <a:t>QITs &amp;</a:t>
          </a:r>
          <a:r>
            <a:rPr lang="en-GB" sz="2900" b="1" kern="1200" noProof="0" dirty="0"/>
            <a:t> international relations </a:t>
          </a:r>
          <a:r>
            <a:rPr lang="en-GB" sz="2900" b="0" kern="1200" noProof="0" dirty="0"/>
            <a:t>(</a:t>
          </a:r>
          <a:r>
            <a:rPr lang="en-GB" sz="2900" b="0" kern="1200" noProof="0" dirty="0" err="1"/>
            <a:t>Hoekmstra</a:t>
          </a:r>
          <a:r>
            <a:rPr lang="en-GB" sz="2900" b="0" kern="1200" noProof="0" dirty="0"/>
            <a:t> 2024; Kop 2025) + (quantum) </a:t>
          </a:r>
          <a:r>
            <a:rPr lang="en-GB" sz="2900" b="1" kern="1200" noProof="0" dirty="0"/>
            <a:t>game theory</a:t>
          </a:r>
          <a:r>
            <a:rPr lang="en-GB" sz="2900" b="0" kern="1200" noProof="0" dirty="0"/>
            <a:t> (</a:t>
          </a:r>
          <a:r>
            <a:rPr lang="en-GB" sz="2900" b="0" kern="1200" noProof="0" dirty="0" err="1"/>
            <a:t>Busemeyer</a:t>
          </a:r>
          <a:r>
            <a:rPr lang="en-GB" sz="2900" b="0" kern="1200" noProof="0" dirty="0"/>
            <a:t> &amp; </a:t>
          </a:r>
          <a:r>
            <a:rPr lang="en-GB" sz="2900" b="0" kern="1200" noProof="0" dirty="0" err="1"/>
            <a:t>Bruza</a:t>
          </a:r>
          <a:r>
            <a:rPr lang="en-GB" sz="2900" b="0" kern="1200" noProof="0" dirty="0"/>
            <a:t> 2012) </a:t>
          </a:r>
          <a:endParaRPr lang="en-GB" sz="2900" b="1" kern="1200" noProof="0" dirty="0"/>
        </a:p>
      </dsp:txBody>
      <dsp:txXfrm>
        <a:off x="0" y="1846281"/>
        <a:ext cx="7318864" cy="1843578"/>
      </dsp:txXfrm>
    </dsp:sp>
    <dsp:sp modelId="{81768F83-DF7E-6B4C-A2B0-E758EDF2EDEA}">
      <dsp:nvSpPr>
        <dsp:cNvPr id="0" name=""/>
        <dsp:cNvSpPr/>
      </dsp:nvSpPr>
      <dsp:spPr>
        <a:xfrm>
          <a:off x="0" y="3689859"/>
          <a:ext cx="731886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1DA7C-4F1C-E040-8DD9-BED5A75B925A}">
      <dsp:nvSpPr>
        <dsp:cNvPr id="0" name=""/>
        <dsp:cNvSpPr/>
      </dsp:nvSpPr>
      <dsp:spPr>
        <a:xfrm>
          <a:off x="0" y="3689859"/>
          <a:ext cx="7318864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noProof="0" dirty="0"/>
            <a:t>Transdisciplinarity</a:t>
          </a:r>
          <a:r>
            <a:rPr lang="en-GB" sz="2900" kern="1200" noProof="0" dirty="0"/>
            <a:t>: contributions from diverse </a:t>
          </a:r>
          <a:r>
            <a:rPr lang="en-GB" sz="2900" b="1" kern="1200" noProof="0" dirty="0"/>
            <a:t>disciplines</a:t>
          </a:r>
          <a:r>
            <a:rPr lang="en-GB" sz="2900" kern="1200" noProof="0" dirty="0"/>
            <a:t>, </a:t>
          </a:r>
          <a:r>
            <a:rPr lang="en-GB" sz="2900" b="1" kern="1200" noProof="0" dirty="0"/>
            <a:t>sectors</a:t>
          </a:r>
          <a:r>
            <a:rPr lang="en-GB" sz="2900" kern="1200" noProof="0" dirty="0"/>
            <a:t>, and </a:t>
          </a:r>
          <a:r>
            <a:rPr lang="en-GB" sz="2900" b="1" kern="1200" noProof="0" dirty="0"/>
            <a:t>stakeholders</a:t>
          </a:r>
          <a:r>
            <a:rPr lang="en-GB" sz="2900" kern="1200" noProof="0" dirty="0"/>
            <a:t> (beyond the quadruple helix; cf. </a:t>
          </a:r>
          <a:r>
            <a:rPr lang="en-GB" sz="2900" kern="1200" noProof="0" dirty="0" err="1"/>
            <a:t>EuroQCI</a:t>
          </a:r>
          <a:r>
            <a:rPr lang="en-GB" sz="2900" kern="1200" noProof="0" dirty="0"/>
            <a:t>) + uncertainty and entanglement of </a:t>
          </a:r>
          <a:r>
            <a:rPr lang="en-GB" sz="2900" kern="1200" noProof="0" dirty="0" err="1"/>
            <a:t>intersts</a:t>
          </a:r>
          <a:r>
            <a:rPr lang="en-GB" sz="2900" kern="1200" noProof="0" dirty="0"/>
            <a:t> at its core</a:t>
          </a:r>
        </a:p>
      </dsp:txBody>
      <dsp:txXfrm>
        <a:off x="0" y="3689859"/>
        <a:ext cx="7318864" cy="1843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E7F6B6-7D1F-4767-B56D-E82E00313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B16DB60-6374-D18B-0CF7-E1FF787A02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9A0BDE-0B51-4C70-A0A6-33E1E18A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30E9-AD82-3647-BB7D-00522EEB0072}" type="datetimeFigureOut">
              <a:rPr lang="it-EE" smtClean="0"/>
              <a:t>10.06.25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9782B9-E26C-E20F-A048-0853C54E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CE5994-12CF-719A-8D13-9BA5EE4C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D716-91E7-6541-9683-B9A0273DC47E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2541028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6B9315-0128-5A86-5F41-CBD2B2C0C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0E7DABE-36B9-4AAF-8D11-B94770F8E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BBA110-D18E-55D9-B3AF-4A190A7F8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30E9-AD82-3647-BB7D-00522EEB0072}" type="datetimeFigureOut">
              <a:rPr lang="it-EE" smtClean="0"/>
              <a:t>10.06.25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EBE9EDE-4B3F-5531-5340-0D458D73F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E1E9DEA-1B8A-6EDB-9E1C-00CE39368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D716-91E7-6541-9683-B9A0273DC47E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335521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187DA4-D98F-2C64-BC23-2670000CD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DE3F9DE-3D11-7701-DFF2-251C02066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E3E3CD-FF6B-67E4-3AB9-CBDEC4B7A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30E9-AD82-3647-BB7D-00522EEB0072}" type="datetimeFigureOut">
              <a:rPr lang="it-EE" smtClean="0"/>
              <a:t>10.06.25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E72F6C-3B7C-D0E6-3271-39B26DC51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65F3458-71D0-90CD-AA37-1E75FE414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D716-91E7-6541-9683-B9A0273DC47E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488825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BA71AB-18B2-A22D-2DA7-6CC85370A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4CB9454-D66E-DA93-B1AC-61CE5D1AD3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F167212-C519-40B1-9B8B-C97ACC153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61BB26A-981A-A02D-5455-4EF9B0FC0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30E9-AD82-3647-BB7D-00522EEB0072}" type="datetimeFigureOut">
              <a:rPr lang="it-EE" smtClean="0"/>
              <a:t>10.06.25</a:t>
            </a:fld>
            <a:endParaRPr lang="it-EE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256BB6-65E7-30AB-27B5-0F86F5CBF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81B0C64-BE07-02BC-BEC3-2AF14EB58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D716-91E7-6541-9683-B9A0273DC47E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44738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F3A6F1-5FC6-2C66-F295-65EEEF477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F249C61-E1FE-1B80-A6EF-7A4FD7DC8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1E16C90-F92F-DACF-B354-57A5D6ECB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A3BCB76-EF09-935D-61F5-0B51E844C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1146131-F2F7-1548-F0D2-4E5BCDD4B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F7E1364-A813-9B9D-C445-DBA378DEC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30E9-AD82-3647-BB7D-00522EEB0072}" type="datetimeFigureOut">
              <a:rPr lang="it-EE" smtClean="0"/>
              <a:t>10.06.25</a:t>
            </a:fld>
            <a:endParaRPr lang="it-EE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2777E40-0EE4-0BAD-BF4F-98C139535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C4C530C-D9EA-7577-D559-1EA6333CD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D716-91E7-6541-9683-B9A0273DC47E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72570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B7B92F-FDFD-98BA-CD32-EF099A19A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D3E590F-7BD9-7FAA-738A-DA20147F3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30E9-AD82-3647-BB7D-00522EEB0072}" type="datetimeFigureOut">
              <a:rPr lang="it-EE" smtClean="0"/>
              <a:t>10.06.25</a:t>
            </a:fld>
            <a:endParaRPr lang="it-EE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E1DDAEC-735D-9119-F1F1-AD05567CC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6B1922B-E03F-9BB6-3DDD-78E79671C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D716-91E7-6541-9683-B9A0273DC47E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2328192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FE88DAC-25F8-329A-03A0-3750C5B1C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30E9-AD82-3647-BB7D-00522EEB0072}" type="datetimeFigureOut">
              <a:rPr lang="it-EE" smtClean="0"/>
              <a:t>10.06.25</a:t>
            </a:fld>
            <a:endParaRPr lang="it-EE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C04B2DF-ED8E-56F6-7713-E5E7D52B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E0D8DD9-1662-198F-1116-60D2AFCF7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D716-91E7-6541-9683-B9A0273DC47E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295130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107531-AB2A-76B1-AD5A-E02C4F431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514C322-7EC2-741A-4EC2-4E8050F56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BC42E45-FB38-860C-B64B-FE224D558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F726611-F323-7079-0037-390572A4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30E9-AD82-3647-BB7D-00522EEB0072}" type="datetimeFigureOut">
              <a:rPr lang="it-EE" smtClean="0"/>
              <a:t>10.06.25</a:t>
            </a:fld>
            <a:endParaRPr lang="it-EE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41023DB-733E-9A1D-3EC0-0F1F2EC0E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AC37FB7-8C7D-7ACF-0103-1DCC07ED9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D716-91E7-6541-9683-B9A0273DC47E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362203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94FA71-F021-ED36-FF76-C30D840F4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C93D010-9BDD-BFA9-A945-8F359B6626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EE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B3AD34F-F87F-6A2A-CF9B-06AD89EB5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7F1B210-223F-F544-3632-7EE1777F8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30E9-AD82-3647-BB7D-00522EEB0072}" type="datetimeFigureOut">
              <a:rPr lang="it-EE" smtClean="0"/>
              <a:t>10.06.25</a:t>
            </a:fld>
            <a:endParaRPr lang="it-EE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840D3B-0A0C-4F36-A179-4B9456F27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4488A1A-C6A7-A137-C9BD-B9880AB1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D716-91E7-6541-9683-B9A0273DC47E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486123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1A078D-9C90-CC1E-07F7-D023BBF19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E5A5D17-537B-88AB-6DDF-5B119A6F5B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555C58-C636-5B52-4321-B631A3D23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30E9-AD82-3647-BB7D-00522EEB0072}" type="datetimeFigureOut">
              <a:rPr lang="it-EE" smtClean="0"/>
              <a:t>10.06.25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D60F9E-631B-51A7-6AC4-1B176DEA4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5D4FFE-F1CB-719B-2D84-CB8793B74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D716-91E7-6541-9683-B9A0273DC47E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390627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A657B9E-D3DC-AE08-1BC6-0D9FB5BCB1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0B16698-8DBC-B565-A329-398FA6D04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99FD5EE-2E62-6618-C071-136492BC9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30E9-AD82-3647-BB7D-00522EEB0072}" type="datetimeFigureOut">
              <a:rPr lang="it-EE" smtClean="0"/>
              <a:t>10.06.25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A0BCEE-6448-28EE-B472-DD4EAFEED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279BBD-827F-9889-5162-C17B1F55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D716-91E7-6541-9683-B9A0273DC47E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2716657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91EE5C4-FCF7-07A0-44A1-13F8D4A0B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it-EE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6FBBD9-FCF5-1D95-089D-FD3CE68FA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EE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A30A4B-424E-4DEB-345E-8DA2BD37EC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E30E9-AD82-3647-BB7D-00522EEB0072}" type="datetimeFigureOut">
              <a:rPr lang="it-EE" smtClean="0"/>
              <a:t>10.06.25</a:t>
            </a:fld>
            <a:endParaRPr lang="it-EE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328704-B6ED-708E-8375-46F40D9D97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EE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51B968-C9F5-1291-AE5F-6745E089F3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FD716-91E7-6541-9683-B9A0273DC47E}" type="slidenum">
              <a:rPr lang="it-EE" smtClean="0"/>
              <a:t>‹N›</a:t>
            </a:fld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3088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5E1D87-9889-26B0-16B8-71A4F6813E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7993" y="1041400"/>
            <a:ext cx="9476014" cy="2387600"/>
          </a:xfrm>
        </p:spPr>
        <p:txBody>
          <a:bodyPr>
            <a:normAutofit fontScale="90000"/>
          </a:bodyPr>
          <a:lstStyle/>
          <a:p>
            <a:r>
              <a:rPr lang="it-IT" b="1" i="1" dirty="0"/>
              <a:t>The Making of a </a:t>
            </a:r>
            <a:r>
              <a:rPr lang="it-IT" b="1" i="1" dirty="0" err="1"/>
              <a:t>Communitarian</a:t>
            </a:r>
            <a:r>
              <a:rPr lang="it-IT" b="1" i="1"/>
              <a:t> Quantum </a:t>
            </a:r>
            <a:r>
              <a:rPr lang="it-IT" b="1" i="1" err="1"/>
              <a:t>Ecology</a:t>
            </a:r>
            <a:endParaRPr lang="it-EE" b="1" i="1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26907AE-17B4-85F6-96CA-163989519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058075"/>
          </a:xfrm>
        </p:spPr>
        <p:txBody>
          <a:bodyPr>
            <a:normAutofit lnSpcReduction="10000"/>
          </a:bodyPr>
          <a:lstStyle/>
          <a:p>
            <a:r>
              <a:rPr lang="it-IT" sz="3000" i="1" dirty="0" err="1"/>
              <a:t>Ideas</a:t>
            </a:r>
            <a:r>
              <a:rPr lang="it-IT" sz="3000" i="1" dirty="0"/>
              <a:t> for a </a:t>
            </a:r>
            <a:r>
              <a:rPr lang="it-IT" sz="3000" i="1" dirty="0" err="1"/>
              <a:t>Republican</a:t>
            </a:r>
            <a:r>
              <a:rPr lang="it-IT" sz="3000" i="1" dirty="0"/>
              <a:t> Governance for </a:t>
            </a:r>
            <a:br>
              <a:rPr lang="it-IT" sz="3000" i="1" dirty="0"/>
            </a:br>
            <a:r>
              <a:rPr lang="it-IT" sz="3000" i="1" dirty="0"/>
              <a:t>Quantum Information Technologies</a:t>
            </a:r>
          </a:p>
          <a:p>
            <a:endParaRPr lang="it-IT" sz="3000" i="1" dirty="0"/>
          </a:p>
          <a:p>
            <a:r>
              <a:rPr lang="it-EE" sz="1500" dirty="0"/>
              <a:t>Dr </a:t>
            </a:r>
            <a:r>
              <a:rPr lang="it-EE" sz="1500" b="1" dirty="0"/>
              <a:t>Stefano Calzati</a:t>
            </a:r>
            <a:r>
              <a:rPr lang="it-EE" sz="1500" dirty="0"/>
              <a:t> – Joint Reserarch Centre</a:t>
            </a:r>
          </a:p>
          <a:p>
            <a:r>
              <a:rPr lang="it-EE" sz="1500" dirty="0"/>
              <a:t>Dr </a:t>
            </a:r>
            <a:r>
              <a:rPr lang="it-EE" sz="1500" b="1" dirty="0"/>
              <a:t>Luca Possati</a:t>
            </a:r>
            <a:r>
              <a:rPr lang="it-EE" sz="1500" dirty="0"/>
              <a:t>, University of Twente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008E5C1-F69D-F0E4-AF4C-53C4D687AB4B}"/>
              </a:ext>
            </a:extLst>
          </p:cNvPr>
          <p:cNvSpPr txBox="1"/>
          <p:nvPr/>
        </p:nvSpPr>
        <p:spPr>
          <a:xfrm>
            <a:off x="8356146" y="5973085"/>
            <a:ext cx="36453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b="1" i="0">
                <a:effectLst/>
                <a:latin typeface="Exo"/>
              </a:rPr>
              <a:t>10th STS Italia Conference</a:t>
            </a:r>
          </a:p>
          <a:p>
            <a:pPr algn="l"/>
            <a:r>
              <a:rPr lang="it-IT" i="1">
                <a:latin typeface="Exo"/>
              </a:rPr>
              <a:t>11-13 June, Politecnico di Milano</a:t>
            </a:r>
            <a:endParaRPr lang="it-IT" b="0" i="1">
              <a:effectLst/>
              <a:latin typeface="Exo"/>
            </a:endParaRPr>
          </a:p>
        </p:txBody>
      </p:sp>
      <p:pic>
        <p:nvPicPr>
          <p:cNvPr id="1026" name="Picture 2" descr="STS Italia">
            <a:extLst>
              <a:ext uri="{FF2B5EF4-FFF2-40B4-BE49-F238E27FC236}">
                <a16:creationId xmlns:a16="http://schemas.microsoft.com/office/drawing/2014/main" id="{440AF629-F42A-C4C2-B419-02E5700AC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843" y="5816600"/>
            <a:ext cx="959303" cy="95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15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96D779-A773-01F3-A561-7B065BA1B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64" y="496161"/>
            <a:ext cx="10733750" cy="728482"/>
          </a:xfrm>
        </p:spPr>
        <p:txBody>
          <a:bodyPr anchor="b">
            <a:noAutofit/>
          </a:bodyPr>
          <a:lstStyle/>
          <a:p>
            <a:r>
              <a:rPr lang="it-EE" sz="4500" b="1"/>
              <a:t>QITs as Enabling Technologies &amp; Pharmakon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DF87D6C4-3D57-5CB1-3939-2AE9E2ED3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09" y="2339345"/>
            <a:ext cx="4067434" cy="2657198"/>
          </a:xfrm>
        </p:spPr>
        <p:txBody>
          <a:bodyPr anchor="t">
            <a:normAutofit fontScale="92500" lnSpcReduction="20000"/>
          </a:bodyPr>
          <a:lstStyle/>
          <a:p>
            <a:r>
              <a:rPr lang="it-EE" sz="2200" b="1" dirty="0"/>
              <a:t>Second </a:t>
            </a:r>
            <a:r>
              <a:rPr lang="it-EE" sz="2200" dirty="0"/>
              <a:t>quantum revolution </a:t>
            </a:r>
            <a:br>
              <a:rPr lang="it-EE" sz="2200" dirty="0"/>
            </a:br>
            <a:r>
              <a:rPr lang="it-EE" sz="2200" dirty="0"/>
              <a:t>(Dowling &amp; Milburn 2003), from quantum-enabled techs to QITs</a:t>
            </a:r>
          </a:p>
          <a:p>
            <a:endParaRPr lang="it-EE" sz="2200" dirty="0"/>
          </a:p>
          <a:p>
            <a:endParaRPr lang="it-EE" sz="2200" dirty="0"/>
          </a:p>
          <a:p>
            <a:r>
              <a:rPr lang="it-EE" sz="2200" dirty="0"/>
              <a:t>QITs as a </a:t>
            </a:r>
            <a:r>
              <a:rPr lang="it-EE" sz="2200" b="1" dirty="0"/>
              <a:t>pharmakon </a:t>
            </a:r>
            <a:r>
              <a:rPr lang="it-EE" sz="2200" dirty="0"/>
              <a:t>(Calzati &amp; de Kerkchove 2024) both</a:t>
            </a:r>
            <a:r>
              <a:rPr lang="it-EE" sz="2200" dirty="0">
                <a:sym typeface="Wingdings" pitchFamily="2" charset="2"/>
              </a:rPr>
              <a:t> </a:t>
            </a:r>
            <a:r>
              <a:rPr lang="it-EE" sz="2200" i="1" dirty="0"/>
              <a:t>opportunity</a:t>
            </a:r>
            <a:r>
              <a:rPr lang="it-EE" sz="2200" dirty="0"/>
              <a:t> &amp; </a:t>
            </a:r>
            <a:r>
              <a:rPr lang="it-EE" sz="2200" i="1" dirty="0"/>
              <a:t>threat </a:t>
            </a:r>
            <a:r>
              <a:rPr lang="it-EE" sz="2200" dirty="0"/>
              <a:t>(Taylor 2020)</a:t>
            </a:r>
            <a:br>
              <a:rPr lang="it-EE" sz="2200" dirty="0"/>
            </a:br>
            <a:endParaRPr lang="it-EE" sz="2200" dirty="0"/>
          </a:p>
        </p:txBody>
      </p:sp>
      <p:pic>
        <p:nvPicPr>
          <p:cNvPr id="11" name="Immagine 10" descr="Immagine che contiene testo, schermata, Sito Web, Pagina Web&#10;&#10;Descrizione generata automaticamente">
            <a:extLst>
              <a:ext uri="{FF2B5EF4-FFF2-40B4-BE49-F238E27FC236}">
                <a16:creationId xmlns:a16="http://schemas.microsoft.com/office/drawing/2014/main" id="{1364DBC9-17B4-E174-1E62-AC527B46C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4443" y="1737588"/>
            <a:ext cx="7950548" cy="3895769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16EC2D2-F498-6FB9-E3EC-AB41B60B8A45}"/>
              </a:ext>
            </a:extLst>
          </p:cNvPr>
          <p:cNvSpPr txBox="1"/>
          <p:nvPr/>
        </p:nvSpPr>
        <p:spPr>
          <a:xfrm>
            <a:off x="8805113" y="5848588"/>
            <a:ext cx="27774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EE" sz="1500" dirty="0"/>
              <a:t>Technology stack (Timmers 2023)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89A4B1E8-CDC3-C9F5-2196-216401B777EA}"/>
              </a:ext>
            </a:extLst>
          </p:cNvPr>
          <p:cNvSpPr/>
          <p:nvPr/>
        </p:nvSpPr>
        <p:spPr>
          <a:xfrm>
            <a:off x="8621486" y="4996543"/>
            <a:ext cx="2579914" cy="636814"/>
          </a:xfrm>
          <a:prstGeom prst="ellipse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EE"/>
          </a:p>
        </p:txBody>
      </p:sp>
    </p:spTree>
    <p:extLst>
      <p:ext uri="{BB962C8B-B14F-4D97-AF65-F5344CB8AC3E}">
        <p14:creationId xmlns:p14="http://schemas.microsoft.com/office/powerpoint/2010/main" val="1758754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2F833A-1BA0-7290-BC5A-1B8482A5B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it-EE" sz="4500" b="1"/>
              <a:t>Towards QITs Governance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AF31E51A-960D-8F81-A5E5-282A3CF8D8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601161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9245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18B69A-9628-E9C0-2D77-D63C681AE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3654"/>
            <a:ext cx="7805057" cy="710686"/>
          </a:xfrm>
        </p:spPr>
        <p:txBody>
          <a:bodyPr anchor="b">
            <a:noAutofit/>
          </a:bodyPr>
          <a:lstStyle/>
          <a:p>
            <a:r>
              <a:rPr lang="it-EE" sz="4500" b="1"/>
              <a:t>Governance Approaches to QITs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58D849D-A19F-2E34-CF95-A891738F0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2208669"/>
            <a:ext cx="6922063" cy="3792474"/>
          </a:xfrm>
        </p:spPr>
        <p:txBody>
          <a:bodyPr>
            <a:noAutofit/>
          </a:bodyPr>
          <a:lstStyle/>
          <a:p>
            <a:r>
              <a:rPr lang="en-GB" sz="2200" b="1" dirty="0"/>
              <a:t>Normative</a:t>
            </a:r>
            <a:r>
              <a:rPr lang="en-GB" sz="2200" dirty="0"/>
              <a:t> proposals already exist (Perrier 2022; World Economic Forum 2022)</a:t>
            </a:r>
          </a:p>
          <a:p>
            <a:pPr marL="0" indent="0">
              <a:buNone/>
            </a:pPr>
            <a:endParaRPr lang="en-GB" sz="2200" dirty="0"/>
          </a:p>
          <a:p>
            <a:pPr>
              <a:buFont typeface="Wingdings" pitchFamily="2" charset="2"/>
              <a:buChar char="à"/>
            </a:pPr>
            <a:r>
              <a:rPr lang="en-GB" sz="2200" b="1" dirty="0">
                <a:sym typeface="Wingdings" pitchFamily="2" charset="2"/>
              </a:rPr>
              <a:t>path dependent </a:t>
            </a:r>
            <a:r>
              <a:rPr lang="en-GB" sz="2200" dirty="0">
                <a:sym typeface="Wingdings" pitchFamily="2" charset="2"/>
              </a:rPr>
              <a:t>(QITs like previous technologies)</a:t>
            </a:r>
          </a:p>
          <a:p>
            <a:pPr marL="0" indent="0">
              <a:buNone/>
            </a:pPr>
            <a:endParaRPr lang="en-GB" sz="2200" dirty="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r>
              <a:rPr lang="en-GB" sz="2200" dirty="0">
                <a:sym typeface="Wingdings" pitchFamily="2" charset="2"/>
              </a:rPr>
              <a:t>risks of reinforcing/exacerbating the </a:t>
            </a:r>
            <a:r>
              <a:rPr lang="en-GB" sz="2200" b="1" dirty="0">
                <a:sym typeface="Wingdings" pitchFamily="2" charset="2"/>
              </a:rPr>
              <a:t>status quo</a:t>
            </a:r>
            <a:r>
              <a:rPr lang="en-GB" sz="2200" dirty="0">
                <a:sym typeface="Wingdings" pitchFamily="2" charset="2"/>
              </a:rPr>
              <a:t>, notably:</a:t>
            </a:r>
          </a:p>
          <a:p>
            <a:pPr marL="0" indent="0">
              <a:buNone/>
            </a:pPr>
            <a:endParaRPr lang="en-GB" sz="2200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GB" sz="2200" dirty="0">
                <a:sym typeface="Wingdings" pitchFamily="2" charset="2"/>
              </a:rPr>
              <a:t>a) private vs. public </a:t>
            </a:r>
            <a:r>
              <a:rPr lang="en-GB" sz="2200" b="1" dirty="0" err="1">
                <a:sym typeface="Wingdings" pitchFamily="2" charset="2"/>
              </a:rPr>
              <a:t>siloing</a:t>
            </a:r>
            <a:r>
              <a:rPr lang="en-GB" sz="2200" dirty="0">
                <a:sym typeface="Wingdings" pitchFamily="2" charset="2"/>
              </a:rPr>
              <a:t> (Shelley-Egan &amp; </a:t>
            </a:r>
            <a:r>
              <a:rPr lang="en-GB" sz="2200" dirty="0" err="1">
                <a:sym typeface="Wingdings" pitchFamily="2" charset="2"/>
              </a:rPr>
              <a:t>Vermaas</a:t>
            </a:r>
            <a:r>
              <a:rPr lang="en-GB" sz="2200" dirty="0">
                <a:sym typeface="Wingdings" pitchFamily="2" charset="2"/>
              </a:rPr>
              <a:t> 2025) </a:t>
            </a:r>
          </a:p>
          <a:p>
            <a:pPr marL="0" indent="0">
              <a:buNone/>
            </a:pPr>
            <a:r>
              <a:rPr lang="en-GB" sz="2200" dirty="0">
                <a:sym typeface="Wingdings" pitchFamily="2" charset="2"/>
              </a:rPr>
              <a:t>b) </a:t>
            </a:r>
            <a:r>
              <a:rPr lang="en-GB" sz="2200" b="1" dirty="0" err="1">
                <a:sym typeface="Wingdings" pitchFamily="2" charset="2"/>
              </a:rPr>
              <a:t>geopoliticization</a:t>
            </a:r>
            <a:r>
              <a:rPr lang="en-GB" sz="2200" dirty="0">
                <a:sym typeface="Wingdings" pitchFamily="2" charset="2"/>
              </a:rPr>
              <a:t> of QITs (Taddeo et al. 2024)</a:t>
            </a:r>
            <a:endParaRPr lang="en-GB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FB3288-4E46-13BB-89BC-77DEC43584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387" r="29193"/>
          <a:stretch/>
        </p:blipFill>
        <p:spPr>
          <a:xfrm>
            <a:off x="7183320" y="10"/>
            <a:ext cx="5007157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5361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1F2567-CD42-ED4D-9C2E-2CE73D307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264523"/>
            <a:ext cx="6251110" cy="805978"/>
          </a:xfrm>
        </p:spPr>
        <p:txBody>
          <a:bodyPr anchor="b">
            <a:normAutofit/>
          </a:bodyPr>
          <a:lstStyle/>
          <a:p>
            <a:r>
              <a:rPr lang="it-IT" sz="4500" b="1" err="1"/>
              <a:t>Q</a:t>
            </a:r>
            <a:r>
              <a:rPr lang="it-EE" sz="4500" b="1"/>
              <a:t>uantum Ecology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A24714-6520-9866-0569-CDE502D32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008414"/>
            <a:ext cx="6475138" cy="4182074"/>
          </a:xfrm>
        </p:spPr>
        <p:txBody>
          <a:bodyPr>
            <a:normAutofit fontScale="92500"/>
          </a:bodyPr>
          <a:lstStyle/>
          <a:p>
            <a:r>
              <a:rPr lang="en-GB" sz="2400" dirty="0"/>
              <a:t>Based on the philosophical tenets behind quantum physics – such as uncertainty, entanglement, discreteness – the emerging quantum ecology, which pivots around QITs as </a:t>
            </a:r>
            <a:r>
              <a:rPr lang="en-GB" sz="2400" i="1" dirty="0" err="1"/>
              <a:t>dispositifs</a:t>
            </a:r>
            <a:r>
              <a:rPr lang="en-GB" sz="2400" dirty="0"/>
              <a:t>, is </a:t>
            </a:r>
            <a:r>
              <a:rPr lang="en-GB" sz="2400" b="1" dirty="0"/>
              <a:t>communitarian</a:t>
            </a:r>
            <a:r>
              <a:rPr lang="en-GB" sz="2400" dirty="0"/>
              <a:t>: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“In fact, community is a ‘negative’ concept: it derives for </a:t>
            </a:r>
            <a:r>
              <a:rPr lang="en-GB" sz="2400" i="1" dirty="0"/>
              <a:t>cum + </a:t>
            </a:r>
            <a:r>
              <a:rPr lang="en-GB" sz="2400" i="1" dirty="0" err="1"/>
              <a:t>munus</a:t>
            </a:r>
            <a:r>
              <a:rPr lang="en-GB" sz="2400" i="1" dirty="0"/>
              <a:t> </a:t>
            </a:r>
            <a:r>
              <a:rPr lang="en-GB" sz="2400" dirty="0"/>
              <a:t>(‘duty together’), denoting a bond among people based on </a:t>
            </a:r>
            <a:r>
              <a:rPr lang="en-GB" sz="2400" b="1" dirty="0"/>
              <a:t>necessity</a:t>
            </a:r>
            <a:r>
              <a:rPr lang="en-GB" sz="2400" dirty="0"/>
              <a:t>. In other words, the communitarian bond rests on a gap, a fundamental condition of deficiency. Humanity can be </a:t>
            </a:r>
            <a:r>
              <a:rPr lang="en-GB" sz="2400" b="1" dirty="0"/>
              <a:t>self-sufficient only as a whole</a:t>
            </a:r>
            <a:r>
              <a:rPr lang="en-GB" sz="2400" dirty="0"/>
              <a:t>.”</a:t>
            </a:r>
          </a:p>
          <a:p>
            <a:pPr marL="0" indent="0">
              <a:buNone/>
            </a:pPr>
            <a:r>
              <a:rPr lang="en-GB" sz="2400" dirty="0"/>
              <a:t>(Calzati &amp; de Kerckhove 2024)</a:t>
            </a:r>
          </a:p>
          <a:p>
            <a:endParaRPr lang="it-IT" sz="2000" dirty="0"/>
          </a:p>
        </p:txBody>
      </p:sp>
      <p:pic>
        <p:nvPicPr>
          <p:cNvPr id="5" name="Immagine 4" descr="Immagine che contiene testo, libro, bianco e nero&#10;&#10;Descrizione generata automaticamente">
            <a:extLst>
              <a:ext uri="{FF2B5EF4-FFF2-40B4-BE49-F238E27FC236}">
                <a16:creationId xmlns:a16="http://schemas.microsoft.com/office/drawing/2014/main" id="{2ADEF789-CD4F-CA10-78E5-B7991280DA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1709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41078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9D2965E-3D82-6072-793E-59E135505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1762" y="3368128"/>
            <a:ext cx="4037826" cy="651832"/>
          </a:xfrm>
        </p:spPr>
        <p:txBody>
          <a:bodyPr anchor="b">
            <a:noAutofit/>
          </a:bodyPr>
          <a:lstStyle/>
          <a:p>
            <a:pPr algn="r"/>
            <a:r>
              <a:rPr lang="it-EE" sz="4500" b="1">
                <a:solidFill>
                  <a:srgbClr val="FFFFFF"/>
                </a:solidFill>
              </a:rPr>
              <a:t>Quantum Republic</a:t>
            </a:r>
          </a:p>
        </p:txBody>
      </p:sp>
      <p:sp>
        <p:nvSpPr>
          <p:cNvPr id="23" name="Segnaposto contenuto 2">
            <a:extLst>
              <a:ext uri="{FF2B5EF4-FFF2-40B4-BE49-F238E27FC236}">
                <a16:creationId xmlns:a16="http://schemas.microsoft.com/office/drawing/2014/main" id="{DAD123EC-C222-67B0-6EA6-F70F25C3D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6050" y="649480"/>
            <a:ext cx="7431149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200" dirty="0"/>
              <a:t>How to operationalize a </a:t>
            </a:r>
            <a:r>
              <a:rPr lang="en-GB" sz="2200" b="1" dirty="0"/>
              <a:t>communitarian governance </a:t>
            </a:r>
            <a:r>
              <a:rPr lang="en-GB" sz="2200" dirty="0"/>
              <a:t>for QITs?</a:t>
            </a:r>
          </a:p>
          <a:p>
            <a:pPr marL="0" indent="0">
              <a:buNone/>
            </a:pPr>
            <a:endParaRPr lang="en-GB" sz="2200" dirty="0">
              <a:sym typeface="Wingdings" pitchFamily="2" charset="2"/>
            </a:endParaRPr>
          </a:p>
          <a:p>
            <a:r>
              <a:rPr lang="en-GB" sz="2200" b="1" dirty="0">
                <a:sym typeface="Wingdings" pitchFamily="2" charset="2"/>
              </a:rPr>
              <a:t>Non-proliferation treaty</a:t>
            </a:r>
            <a:r>
              <a:rPr lang="en-GB" sz="2200" dirty="0">
                <a:sym typeface="Wingdings" pitchFamily="2" charset="2"/>
              </a:rPr>
              <a:t> – Game theory (Calzati &amp; de Kerckhove 2024; Kop 2025)</a:t>
            </a:r>
          </a:p>
          <a:p>
            <a:pPr marL="0" indent="0">
              <a:buNone/>
            </a:pPr>
            <a:r>
              <a:rPr lang="en-GB" sz="2200" dirty="0">
                <a:sym typeface="Wingdings" pitchFamily="2" charset="2"/>
              </a:rPr>
              <a:t>+ </a:t>
            </a:r>
          </a:p>
          <a:p>
            <a:r>
              <a:rPr lang="en-GB" sz="2200" b="1" dirty="0">
                <a:sym typeface="Wingdings" pitchFamily="2" charset="2"/>
              </a:rPr>
              <a:t>Republican approach </a:t>
            </a:r>
            <a:r>
              <a:rPr lang="en-GB" sz="2200" dirty="0">
                <a:sym typeface="Wingdings" pitchFamily="2" charset="2"/>
              </a:rPr>
              <a:t>to technology governance </a:t>
            </a:r>
            <a:br>
              <a:rPr lang="en-GB" sz="2200" dirty="0">
                <a:sym typeface="Wingdings" pitchFamily="2" charset="2"/>
              </a:rPr>
            </a:br>
            <a:r>
              <a:rPr lang="en-GB" sz="2200" dirty="0">
                <a:sym typeface="Wingdings" pitchFamily="2" charset="2"/>
              </a:rPr>
              <a:t>(Susskind 2022; Calzati &amp; van Loenen 2023; </a:t>
            </a:r>
            <a:r>
              <a:rPr lang="en-GB" sz="2200" dirty="0" err="1">
                <a:sym typeface="Wingdings" pitchFamily="2" charset="2"/>
              </a:rPr>
              <a:t>Hoekmstra</a:t>
            </a:r>
            <a:r>
              <a:rPr lang="en-GB" sz="2200" dirty="0">
                <a:sym typeface="Wingdings" pitchFamily="2" charset="2"/>
              </a:rPr>
              <a:t> 2024)</a:t>
            </a:r>
          </a:p>
          <a:p>
            <a:pPr marL="0" indent="0">
              <a:buNone/>
            </a:pPr>
            <a:endParaRPr lang="en-GB" sz="2200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GB" sz="2200" dirty="0">
                <a:sym typeface="Wingdings" pitchFamily="2" charset="2"/>
              </a:rPr>
              <a:t>A </a:t>
            </a:r>
            <a:r>
              <a:rPr lang="en-GB" sz="2200" b="1" dirty="0">
                <a:sym typeface="Wingdings" pitchFamily="2" charset="2"/>
              </a:rPr>
              <a:t>republican approach </a:t>
            </a:r>
            <a:r>
              <a:rPr lang="en-GB" sz="2200" dirty="0">
                <a:sym typeface="Wingdings" pitchFamily="2" charset="2"/>
              </a:rPr>
              <a:t>moves away from prioritizing either certain </a:t>
            </a:r>
            <a:r>
              <a:rPr lang="en-GB" sz="2200" b="1" dirty="0">
                <a:sym typeface="Wingdings" pitchFamily="2" charset="2"/>
              </a:rPr>
              <a:t>actors</a:t>
            </a:r>
            <a:r>
              <a:rPr lang="en-GB" sz="2200" dirty="0">
                <a:sym typeface="Wingdings" pitchFamily="2" charset="2"/>
              </a:rPr>
              <a:t> (e.g., private or public), </a:t>
            </a:r>
            <a:r>
              <a:rPr lang="en-GB" sz="2200" b="1" dirty="0">
                <a:sym typeface="Wingdings" pitchFamily="2" charset="2"/>
              </a:rPr>
              <a:t>values</a:t>
            </a:r>
            <a:r>
              <a:rPr lang="en-GB" sz="2200" dirty="0">
                <a:sym typeface="Wingdings" pitchFamily="2" charset="2"/>
              </a:rPr>
              <a:t> (e.g., economic competitiveness vs sustainability), or </a:t>
            </a:r>
            <a:r>
              <a:rPr lang="en-GB" sz="2200" b="1" dirty="0">
                <a:sym typeface="Wingdings" pitchFamily="2" charset="2"/>
              </a:rPr>
              <a:t>factors</a:t>
            </a:r>
            <a:r>
              <a:rPr lang="en-GB" sz="2200" dirty="0">
                <a:sym typeface="Wingdings" pitchFamily="2" charset="2"/>
              </a:rPr>
              <a:t> (e.g., legal and technical specifics over soft skills) to rather enact a </a:t>
            </a:r>
            <a:r>
              <a:rPr lang="en-GB" sz="2200" b="1" dirty="0">
                <a:sym typeface="Wingdings" pitchFamily="2" charset="2"/>
              </a:rPr>
              <a:t>fair</a:t>
            </a:r>
            <a:r>
              <a:rPr lang="en-GB" sz="2200" dirty="0">
                <a:sym typeface="Wingdings" pitchFamily="2" charset="2"/>
              </a:rPr>
              <a:t> </a:t>
            </a:r>
            <a:r>
              <a:rPr lang="en-GB" sz="2200" b="1" dirty="0">
                <a:sym typeface="Wingdings" pitchFamily="2" charset="2"/>
              </a:rPr>
              <a:t>ecosystem</a:t>
            </a:r>
            <a:r>
              <a:rPr lang="en-GB" sz="2200" dirty="0">
                <a:sym typeface="Wingdings" pitchFamily="2" charset="2"/>
              </a:rPr>
              <a:t> (i.e. “balance”, cf. Rochel 2021) whereby actors, factors, and values are tackled as </a:t>
            </a:r>
            <a:r>
              <a:rPr lang="en-GB" sz="2200" b="1" dirty="0">
                <a:sym typeface="Wingdings" pitchFamily="2" charset="2"/>
              </a:rPr>
              <a:t>co-dependent aspects of a whole emerging sociotechnical arena.</a:t>
            </a:r>
            <a:endParaRPr lang="en-GB" sz="220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0179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17B646F-DB97-6E33-16BF-CFAD85DE7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15" y="3097838"/>
            <a:ext cx="2880828" cy="6618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Six Tenets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C5736048-E207-7964-8768-FA07DD5AB2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81339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42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D0CD91C-E561-7C7F-FFFF-66300760B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it-IT" sz="4500" b="1" dirty="0" err="1"/>
              <a:t>W</a:t>
            </a:r>
            <a:r>
              <a:rPr lang="it-EE" sz="4500" b="1" dirty="0"/>
              <a:t>ay Forward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E4AA3563-7CCC-D039-E766-2226F4BD46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409941"/>
              </p:ext>
            </p:extLst>
          </p:nvPr>
        </p:nvGraphicFramePr>
        <p:xfrm>
          <a:off x="4648018" y="640822"/>
          <a:ext cx="731886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54956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4621</TotalTime>
  <Words>635</Words>
  <Application>Microsoft Macintosh PowerPoint</Application>
  <PresentationFormat>Widescreen</PresentationFormat>
  <Paragraphs>53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Exo</vt:lpstr>
      <vt:lpstr>Arial</vt:lpstr>
      <vt:lpstr>Calibri</vt:lpstr>
      <vt:lpstr>Calibri Light</vt:lpstr>
      <vt:lpstr>Wingdings</vt:lpstr>
      <vt:lpstr>Tema di Office</vt:lpstr>
      <vt:lpstr>The Making of a Communitarian Quantum Ecology</vt:lpstr>
      <vt:lpstr>QITs as Enabling Technologies &amp; Pharmakon</vt:lpstr>
      <vt:lpstr>Towards QITs Governance</vt:lpstr>
      <vt:lpstr>Governance Approaches to QITs</vt:lpstr>
      <vt:lpstr>Quantum Ecology</vt:lpstr>
      <vt:lpstr>Quantum Republic</vt:lpstr>
      <vt:lpstr>Six Tenets</vt:lpstr>
      <vt:lpstr>Way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Stefano Calzati</dc:creator>
  <cp:lastModifiedBy>Stefano Calzati</cp:lastModifiedBy>
  <cp:revision>21</cp:revision>
  <dcterms:created xsi:type="dcterms:W3CDTF">2025-03-14T08:47:20Z</dcterms:created>
  <dcterms:modified xsi:type="dcterms:W3CDTF">2025-06-10T16:51:26Z</dcterms:modified>
</cp:coreProperties>
</file>